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2" r:id="rId4"/>
    <p:sldId id="260" r:id="rId5"/>
    <p:sldId id="263" r:id="rId6"/>
    <p:sldId id="261" r:id="rId7"/>
    <p:sldId id="264" r:id="rId8"/>
    <p:sldId id="258" r:id="rId9"/>
    <p:sldId id="257"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BDE1C90-704A-4717-B5CC-5EAB13A6B8D2}" type="datetimeFigureOut">
              <a:rPr lang="en-US" smtClean="0"/>
              <a:t>9/8/2014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A1E2BA0-7B1A-44C2-9918-00BE072504D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DE1C90-704A-4717-B5CC-5EAB13A6B8D2}"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E2BA0-7B1A-44C2-9918-00BE072504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BDE1C90-704A-4717-B5CC-5EAB13A6B8D2}" type="datetimeFigureOut">
              <a:rPr lang="en-US" smtClean="0"/>
              <a:t>9/8/2014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A1E2BA0-7B1A-44C2-9918-00BE072504D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BDE1C90-704A-4717-B5CC-5EAB13A6B8D2}"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A1E2BA0-7B1A-44C2-9918-00BE072504D7}"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BDE1C90-704A-4717-B5CC-5EAB13A6B8D2}" type="datetimeFigureOut">
              <a:rPr lang="en-US" smtClean="0"/>
              <a:t>9/8/2014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A1E2BA0-7B1A-44C2-9918-00BE072504D7}"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BDE1C90-704A-4717-B5CC-5EAB13A6B8D2}" type="datetimeFigureOut">
              <a:rPr lang="en-US" smtClean="0"/>
              <a:t>9/8/2014</a:t>
            </a:fld>
            <a:endParaRPr lang="en-US"/>
          </a:p>
        </p:txBody>
      </p:sp>
      <p:sp>
        <p:nvSpPr>
          <p:cNvPr id="10" name="Slide Number Placeholder 9"/>
          <p:cNvSpPr>
            <a:spLocks noGrp="1"/>
          </p:cNvSpPr>
          <p:nvPr>
            <p:ph type="sldNum" sz="quarter" idx="16"/>
          </p:nvPr>
        </p:nvSpPr>
        <p:spPr/>
        <p:txBody>
          <a:bodyPr rtlCol="0"/>
          <a:lstStyle/>
          <a:p>
            <a:fld id="{BA1E2BA0-7B1A-44C2-9918-00BE072504D7}"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BDE1C90-704A-4717-B5CC-5EAB13A6B8D2}" type="datetimeFigureOut">
              <a:rPr lang="en-US" smtClean="0"/>
              <a:t>9/8/2014</a:t>
            </a:fld>
            <a:endParaRPr lang="en-US"/>
          </a:p>
        </p:txBody>
      </p:sp>
      <p:sp>
        <p:nvSpPr>
          <p:cNvPr id="12" name="Slide Number Placeholder 11"/>
          <p:cNvSpPr>
            <a:spLocks noGrp="1"/>
          </p:cNvSpPr>
          <p:nvPr>
            <p:ph type="sldNum" sz="quarter" idx="16"/>
          </p:nvPr>
        </p:nvSpPr>
        <p:spPr/>
        <p:txBody>
          <a:bodyPr rtlCol="0"/>
          <a:lstStyle/>
          <a:p>
            <a:fld id="{BA1E2BA0-7B1A-44C2-9918-00BE072504D7}"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DE1C90-704A-4717-B5CC-5EAB13A6B8D2}" type="datetimeFigureOut">
              <a:rPr lang="en-US" smtClean="0"/>
              <a:t>9/8/2014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A1E2BA0-7B1A-44C2-9918-00BE072504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DE1C90-704A-4717-B5CC-5EAB13A6B8D2}" type="datetimeFigureOut">
              <a:rPr lang="en-US" smtClean="0"/>
              <a:t>9/8/2014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A1E2BA0-7B1A-44C2-9918-00BE072504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BDE1C90-704A-4717-B5CC-5EAB13A6B8D2}"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A1E2BA0-7B1A-44C2-9918-00BE072504D7}"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BDE1C90-704A-4717-B5CC-5EAB13A6B8D2}" type="datetimeFigureOut">
              <a:rPr lang="en-US" smtClean="0"/>
              <a:t>9/8/2014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A1E2BA0-7B1A-44C2-9918-00BE072504D7}"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BDE1C90-704A-4717-B5CC-5EAB13A6B8D2}" type="datetimeFigureOut">
              <a:rPr lang="en-US" smtClean="0"/>
              <a:t>9/8/2014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A1E2BA0-7B1A-44C2-9918-00BE072504D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Argumentative Essay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44177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2133600"/>
            <a:ext cx="8153400" cy="4495800"/>
          </a:xfrm>
        </p:spPr>
        <p:txBody>
          <a:bodyPr/>
          <a:lstStyle/>
          <a:p>
            <a:r>
              <a:rPr lang="en-US" dirty="0" smtClean="0"/>
              <a:t>Start the essay by explaining the Princess’ dilemma.  Who is she?  Why is she in this situation?  What choice must she make?  Why is it so hard for her to decide?  The last sentence of your first paragraph should contain your thesis statement, in which you state where she sent the young man, to the lady or the tiger, and two reasons why.</a:t>
            </a:r>
            <a:endParaRPr lang="en-US" dirty="0"/>
          </a:p>
        </p:txBody>
      </p:sp>
    </p:spTree>
    <p:extLst>
      <p:ext uri="{BB962C8B-B14F-4D97-AF65-F5344CB8AC3E}">
        <p14:creationId xmlns:p14="http://schemas.microsoft.com/office/powerpoint/2010/main" val="3775021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What logical reasons would the princess have for making the choice you believe she made?  Look at the situation from her point of view and decide what facts would have swayed her towards deciding to choose the lady or the tiger.  Include at least one direct quote from the story that supports this point.</a:t>
            </a:r>
            <a:endParaRPr lang="en-US" dirty="0"/>
          </a:p>
        </p:txBody>
      </p:sp>
    </p:spTree>
    <p:extLst>
      <p:ext uri="{BB962C8B-B14F-4D97-AF65-F5344CB8AC3E}">
        <p14:creationId xmlns:p14="http://schemas.microsoft.com/office/powerpoint/2010/main" val="514147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What emotional reasons might the princess have for making her decision?  Appeal to your audience’s feelings and be sure you connect them with the princess’ feelings.  Include one direct quote from the story that supports this point.</a:t>
            </a:r>
            <a:endParaRPr lang="en-US" dirty="0"/>
          </a:p>
        </p:txBody>
      </p:sp>
    </p:spTree>
    <p:extLst>
      <p:ext uri="{BB962C8B-B14F-4D97-AF65-F5344CB8AC3E}">
        <p14:creationId xmlns:p14="http://schemas.microsoft.com/office/powerpoint/2010/main" val="587681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lvl="0"/>
            <a:r>
              <a:rPr lang="en-US" dirty="0"/>
              <a:t>You must use at least one direct quote from the story in each body paragraph to support your opinion.  Refer back to the text of the story for supporting quotes</a:t>
            </a:r>
            <a:r>
              <a:rPr lang="en-US" dirty="0" smtClean="0"/>
              <a:t>.</a:t>
            </a:r>
          </a:p>
          <a:p>
            <a:pPr marL="0" lvl="0" indent="0">
              <a:buNone/>
            </a:pPr>
            <a:endParaRPr lang="en-US" dirty="0"/>
          </a:p>
          <a:p>
            <a:pPr lvl="0"/>
            <a:r>
              <a:rPr lang="en-US" dirty="0"/>
              <a:t>You are trying to persuade your reader of what </a:t>
            </a:r>
            <a:r>
              <a:rPr lang="en-US" i="1" dirty="0"/>
              <a:t>the princess</a:t>
            </a:r>
            <a:r>
              <a:rPr lang="en-US" dirty="0"/>
              <a:t> would do, not what you would do.  Do not use “I” or bring yourself into this essay; stick to the princess’ point of view in this decision.</a:t>
            </a:r>
          </a:p>
          <a:p>
            <a:endParaRPr lang="en-US" dirty="0"/>
          </a:p>
        </p:txBody>
      </p:sp>
    </p:spTree>
    <p:extLst>
      <p:ext uri="{BB962C8B-B14F-4D97-AF65-F5344CB8AC3E}">
        <p14:creationId xmlns:p14="http://schemas.microsoft.com/office/powerpoint/2010/main" val="2600996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lvl="0"/>
            <a:r>
              <a:rPr lang="en-US" dirty="0"/>
              <a:t>Be sure to check your spelling, grammar, capitalization, and punctuation</a:t>
            </a:r>
            <a:r>
              <a:rPr lang="en-US" dirty="0" smtClean="0"/>
              <a:t>.</a:t>
            </a:r>
          </a:p>
          <a:p>
            <a:pPr marL="0" lvl="0" indent="0">
              <a:buNone/>
            </a:pPr>
            <a:endParaRPr lang="en-US" dirty="0"/>
          </a:p>
          <a:p>
            <a:pPr lvl="0"/>
            <a:r>
              <a:rPr lang="en-US" dirty="0"/>
              <a:t>D</a:t>
            </a:r>
            <a:r>
              <a:rPr lang="en-US" dirty="0" smtClean="0"/>
              <a:t>ouble </a:t>
            </a:r>
            <a:r>
              <a:rPr lang="en-US" dirty="0"/>
              <a:t>space.  Use a 12 point font if you are typing.</a:t>
            </a:r>
          </a:p>
          <a:p>
            <a:endParaRPr lang="en-US" dirty="0"/>
          </a:p>
        </p:txBody>
      </p:sp>
    </p:spTree>
    <p:extLst>
      <p:ext uri="{BB962C8B-B14F-4D97-AF65-F5344CB8AC3E}">
        <p14:creationId xmlns:p14="http://schemas.microsoft.com/office/powerpoint/2010/main" val="1716440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 y="0"/>
            <a:ext cx="9130145" cy="1143000"/>
          </a:xfrm>
        </p:spPr>
        <p:txBody>
          <a:bodyPr>
            <a:noAutofit/>
          </a:bodyPr>
          <a:lstStyle/>
          <a:p>
            <a:r>
              <a:rPr lang="en-US" sz="7200" dirty="0" smtClean="0"/>
              <a:t>Parts of the Essay</a:t>
            </a:r>
            <a:endParaRPr lang="en-US" sz="7200" dirty="0"/>
          </a:p>
        </p:txBody>
      </p:sp>
      <p:sp>
        <p:nvSpPr>
          <p:cNvPr id="3" name="Content Placeholder 2"/>
          <p:cNvSpPr>
            <a:spLocks noGrp="1"/>
          </p:cNvSpPr>
          <p:nvPr>
            <p:ph sz="quarter" idx="1"/>
          </p:nvPr>
        </p:nvSpPr>
        <p:spPr>
          <a:xfrm>
            <a:off x="0" y="1524000"/>
            <a:ext cx="9144000" cy="5354782"/>
          </a:xfrm>
        </p:spPr>
        <p:txBody>
          <a:bodyPr>
            <a:normAutofit fontScale="85000" lnSpcReduction="20000"/>
          </a:bodyPr>
          <a:lstStyle/>
          <a:p>
            <a:r>
              <a:rPr lang="en-US" dirty="0" smtClean="0"/>
              <a:t>A clear, concise, and defined thesis statement that occurs in the first paragraph of the essay.</a:t>
            </a:r>
          </a:p>
          <a:p>
            <a:pPr marL="18288" indent="0">
              <a:buNone/>
            </a:pPr>
            <a:endParaRPr lang="en-US" dirty="0" smtClean="0"/>
          </a:p>
          <a:p>
            <a:r>
              <a:rPr lang="en-US" dirty="0" smtClean="0"/>
              <a:t>Clear and logical transitions between the introduction, body, and conclusion.</a:t>
            </a:r>
          </a:p>
          <a:p>
            <a:pPr marL="18288" indent="0">
              <a:buNone/>
            </a:pPr>
            <a:endParaRPr lang="en-US" dirty="0" smtClean="0"/>
          </a:p>
          <a:p>
            <a:r>
              <a:rPr lang="en-US" dirty="0" smtClean="0"/>
              <a:t>Body paragraphs that include evidential support, and bring up </a:t>
            </a:r>
            <a:r>
              <a:rPr lang="en-US" b="1" u="sng" dirty="0" smtClean="0"/>
              <a:t>opposing viewpoints.</a:t>
            </a:r>
          </a:p>
          <a:p>
            <a:pPr marL="18288" indent="0">
              <a:buNone/>
            </a:pPr>
            <a:endParaRPr lang="en-US" dirty="0" smtClean="0"/>
          </a:p>
          <a:p>
            <a:r>
              <a:rPr lang="en-US" dirty="0" smtClean="0"/>
              <a:t>Evidential support (whether factual, logical, or statistical). </a:t>
            </a:r>
            <a:r>
              <a:rPr lang="en-US" b="1" dirty="0" smtClean="0"/>
              <a:t>From the </a:t>
            </a:r>
            <a:r>
              <a:rPr lang="en-US" sz="2800" b="1" u="sng" dirty="0" smtClean="0"/>
              <a:t>TEXT</a:t>
            </a:r>
            <a:r>
              <a:rPr lang="en-US" b="1" dirty="0" smtClean="0"/>
              <a:t>.</a:t>
            </a:r>
          </a:p>
          <a:p>
            <a:pPr marL="18288" indent="0">
              <a:buNone/>
            </a:pPr>
            <a:endParaRPr lang="en-US" dirty="0" smtClean="0"/>
          </a:p>
          <a:p>
            <a:r>
              <a:rPr lang="en-US" dirty="0" smtClean="0"/>
              <a:t>A conclusion that does not simply restate the thesis, but readdresses it in light of the evidence provided.</a:t>
            </a:r>
          </a:p>
          <a:p>
            <a:endParaRPr lang="en-US" dirty="0" smtClean="0"/>
          </a:p>
          <a:p>
            <a:endParaRPr lang="en-US" dirty="0"/>
          </a:p>
        </p:txBody>
      </p:sp>
    </p:spTree>
    <p:extLst>
      <p:ext uri="{BB962C8B-B14F-4D97-AF65-F5344CB8AC3E}">
        <p14:creationId xmlns:p14="http://schemas.microsoft.com/office/powerpoint/2010/main" val="300507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10800000">
            <a:off x="990600" y="1676400"/>
            <a:ext cx="6705599" cy="4724400"/>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62000" y="14288"/>
            <a:ext cx="7772400" cy="914400"/>
          </a:xfrm>
        </p:spPr>
        <p:txBody>
          <a:bodyPr>
            <a:normAutofit fontScale="90000"/>
          </a:bodyPr>
          <a:lstStyle/>
          <a:p>
            <a:pPr algn="ctr" eaLnBrk="1" fontAlgn="auto" hangingPunct="1">
              <a:spcAft>
                <a:spcPts val="0"/>
              </a:spcAft>
              <a:defRPr/>
            </a:pPr>
            <a:r>
              <a:rPr lang="en-US" sz="7200" dirty="0" smtClean="0">
                <a:solidFill>
                  <a:schemeClr val="tx2">
                    <a:satMod val="200000"/>
                  </a:schemeClr>
                </a:solidFill>
              </a:rPr>
              <a:t>Introduction</a:t>
            </a:r>
            <a:endParaRPr lang="en-US" sz="7200" dirty="0">
              <a:solidFill>
                <a:schemeClr val="tx2">
                  <a:satMod val="200000"/>
                </a:schemeClr>
              </a:solidFill>
            </a:endParaRPr>
          </a:p>
        </p:txBody>
      </p:sp>
      <p:sp>
        <p:nvSpPr>
          <p:cNvPr id="11268" name="Content Placeholder 2"/>
          <p:cNvSpPr>
            <a:spLocks noGrp="1"/>
          </p:cNvSpPr>
          <p:nvPr>
            <p:ph sz="quarter" idx="1"/>
          </p:nvPr>
        </p:nvSpPr>
        <p:spPr>
          <a:xfrm>
            <a:off x="762000" y="1752600"/>
            <a:ext cx="7772400" cy="4572000"/>
          </a:xfrm>
        </p:spPr>
        <p:txBody>
          <a:bodyPr/>
          <a:lstStyle/>
          <a:p>
            <a:pPr eaLnBrk="1" hangingPunct="1"/>
            <a:r>
              <a:rPr lang="en-US" altLang="en-US" dirty="0" smtClean="0"/>
              <a:t>Start with a broad statement about your topic</a:t>
            </a:r>
          </a:p>
          <a:p>
            <a:pPr eaLnBrk="1" hangingPunct="1"/>
            <a:endParaRPr lang="en-US" altLang="en-US" dirty="0" smtClean="0"/>
          </a:p>
          <a:p>
            <a:pPr eaLnBrk="1" hangingPunct="1"/>
            <a:endParaRPr lang="en-US" altLang="en-US" dirty="0" smtClean="0"/>
          </a:p>
          <a:p>
            <a:pPr eaLnBrk="1" hangingPunct="1"/>
            <a:r>
              <a:rPr lang="en-US" altLang="en-US" dirty="0" smtClean="0"/>
              <a:t>Give Some General Information</a:t>
            </a:r>
          </a:p>
          <a:p>
            <a:pPr eaLnBrk="1" hangingPunct="1"/>
            <a:endParaRPr lang="en-US" altLang="en-US" dirty="0" smtClean="0"/>
          </a:p>
          <a:p>
            <a:pPr eaLnBrk="1" hangingPunct="1"/>
            <a:endParaRPr lang="en-US" altLang="en-US" dirty="0" smtClean="0"/>
          </a:p>
          <a:p>
            <a:pPr eaLnBrk="1" hangingPunct="1"/>
            <a:r>
              <a:rPr lang="en-US" altLang="en-US" dirty="0" smtClean="0"/>
              <a:t>Thesis Statement/ Three main points</a:t>
            </a:r>
          </a:p>
        </p:txBody>
      </p:sp>
    </p:spTree>
    <p:extLst>
      <p:ext uri="{BB962C8B-B14F-4D97-AF65-F5344CB8AC3E}">
        <p14:creationId xmlns:p14="http://schemas.microsoft.com/office/powerpoint/2010/main" val="293824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sz="6000" dirty="0" smtClean="0">
                <a:solidFill>
                  <a:schemeClr val="tx2">
                    <a:satMod val="200000"/>
                  </a:schemeClr>
                </a:solidFill>
              </a:rPr>
              <a:t>What is a thesis statement?</a:t>
            </a:r>
            <a:endParaRPr lang="en-US" sz="6000" dirty="0">
              <a:solidFill>
                <a:schemeClr val="tx2">
                  <a:satMod val="200000"/>
                </a:schemeClr>
              </a:solidFill>
            </a:endParaRPr>
          </a:p>
        </p:txBody>
      </p:sp>
      <p:sp>
        <p:nvSpPr>
          <p:cNvPr id="3" name="Content Placeholder 2"/>
          <p:cNvSpPr>
            <a:spLocks noGrp="1"/>
          </p:cNvSpPr>
          <p:nvPr>
            <p:ph sz="quarter" idx="1"/>
          </p:nvPr>
        </p:nvSpPr>
        <p:spPr>
          <a:xfrm>
            <a:off x="304800" y="1676400"/>
            <a:ext cx="8458200" cy="4800600"/>
          </a:xfrm>
        </p:spPr>
        <p:txBody>
          <a:bodyPr>
            <a:normAutofit fontScale="92500" lnSpcReduction="10000"/>
          </a:bodyPr>
          <a:lstStyle/>
          <a:p>
            <a:pPr marL="68580" indent="0" eaLnBrk="1" fontAlgn="auto" hangingPunct="1">
              <a:spcAft>
                <a:spcPts val="0"/>
              </a:spcAft>
              <a:buFont typeface="Wingdings"/>
              <a:buNone/>
              <a:defRPr/>
            </a:pPr>
            <a:endParaRPr lang="en-US" dirty="0"/>
          </a:p>
          <a:p>
            <a:pPr marL="411480" eaLnBrk="1" fontAlgn="auto" hangingPunct="1">
              <a:spcAft>
                <a:spcPts val="0"/>
              </a:spcAft>
              <a:buFont typeface="Wingdings"/>
              <a:buChar char=""/>
              <a:defRPr/>
            </a:pPr>
            <a:r>
              <a:rPr lang="en-US" sz="3600" dirty="0" smtClean="0"/>
              <a:t>A </a:t>
            </a:r>
            <a:r>
              <a:rPr lang="en-US" sz="3600" dirty="0"/>
              <a:t>thesis statement is a strong statement that you can prove with </a:t>
            </a:r>
            <a:r>
              <a:rPr lang="en-US" sz="3600" dirty="0" smtClean="0"/>
              <a:t>evidence. </a:t>
            </a:r>
          </a:p>
          <a:p>
            <a:pPr marL="411480" eaLnBrk="1" fontAlgn="auto" hangingPunct="1">
              <a:spcAft>
                <a:spcPts val="0"/>
              </a:spcAft>
              <a:buFont typeface="Wingdings"/>
              <a:buChar char=""/>
              <a:defRPr/>
            </a:pPr>
            <a:r>
              <a:rPr lang="en-US" sz="3600" dirty="0" smtClean="0"/>
              <a:t>It </a:t>
            </a:r>
            <a:r>
              <a:rPr lang="en-US" sz="3600" dirty="0"/>
              <a:t>is not a simple statement of fact. </a:t>
            </a:r>
            <a:endParaRPr lang="en-US" sz="3600" dirty="0" smtClean="0"/>
          </a:p>
          <a:p>
            <a:pPr marL="411480" eaLnBrk="1" fontAlgn="auto" hangingPunct="1">
              <a:spcAft>
                <a:spcPts val="0"/>
              </a:spcAft>
              <a:buFont typeface="Wingdings"/>
              <a:buChar char=""/>
              <a:defRPr/>
            </a:pPr>
            <a:r>
              <a:rPr lang="en-US" sz="3600" dirty="0" smtClean="0"/>
              <a:t>Your </a:t>
            </a:r>
            <a:r>
              <a:rPr lang="en-US" sz="3600" dirty="0"/>
              <a:t>thesis statement will be the main idea of your entire project</a:t>
            </a:r>
            <a:r>
              <a:rPr lang="en-US" sz="3600" dirty="0" smtClean="0"/>
              <a:t>.</a:t>
            </a:r>
          </a:p>
          <a:p>
            <a:pPr marL="411480" eaLnBrk="1" fontAlgn="auto" hangingPunct="1">
              <a:spcAft>
                <a:spcPts val="0"/>
              </a:spcAft>
              <a:buFont typeface="Wingdings"/>
              <a:buChar char=""/>
              <a:defRPr/>
            </a:pPr>
            <a:r>
              <a:rPr lang="en-US" sz="3600" dirty="0" smtClean="0"/>
              <a:t>A thesis statement should be the product of your own critical thinking </a:t>
            </a:r>
            <a:r>
              <a:rPr lang="en-US" sz="3600" i="1" dirty="0" smtClean="0"/>
              <a:t>after </a:t>
            </a:r>
            <a:r>
              <a:rPr lang="en-US" sz="3600" dirty="0" smtClean="0"/>
              <a:t>you have done some research. </a:t>
            </a:r>
          </a:p>
          <a:p>
            <a:pPr marL="411480" eaLnBrk="1" fontAlgn="auto" hangingPunct="1">
              <a:spcAft>
                <a:spcPts val="0"/>
              </a:spcAft>
              <a:buFont typeface="Wingdings"/>
              <a:buChar char=""/>
              <a:defRPr/>
            </a:pPr>
            <a:endParaRPr lang="en-US" sz="3600" dirty="0"/>
          </a:p>
        </p:txBody>
      </p:sp>
    </p:spTree>
    <p:extLst>
      <p:ext uri="{BB962C8B-B14F-4D97-AF65-F5344CB8AC3E}">
        <p14:creationId xmlns:p14="http://schemas.microsoft.com/office/powerpoint/2010/main" val="1448567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6582" y="1600200"/>
            <a:ext cx="7620000" cy="50292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85800" y="228600"/>
            <a:ext cx="7772400" cy="914400"/>
          </a:xfrm>
        </p:spPr>
        <p:txBody>
          <a:bodyPr>
            <a:normAutofit fontScale="90000"/>
          </a:bodyPr>
          <a:lstStyle/>
          <a:p>
            <a:pPr algn="ctr" eaLnBrk="1" fontAlgn="auto" hangingPunct="1">
              <a:spcAft>
                <a:spcPts val="0"/>
              </a:spcAft>
              <a:defRPr/>
            </a:pPr>
            <a:r>
              <a:rPr lang="en-US" sz="7200" dirty="0" smtClean="0">
                <a:solidFill>
                  <a:schemeClr val="tx2">
                    <a:satMod val="200000"/>
                  </a:schemeClr>
                </a:solidFill>
              </a:rPr>
              <a:t>Body Paragraphs</a:t>
            </a:r>
            <a:endParaRPr lang="en-US" sz="7200" dirty="0">
              <a:solidFill>
                <a:schemeClr val="tx2">
                  <a:satMod val="200000"/>
                </a:schemeClr>
              </a:solidFill>
            </a:endParaRPr>
          </a:p>
        </p:txBody>
      </p:sp>
      <p:sp>
        <p:nvSpPr>
          <p:cNvPr id="3" name="Content Placeholder 2"/>
          <p:cNvSpPr>
            <a:spLocks noGrp="1"/>
          </p:cNvSpPr>
          <p:nvPr>
            <p:ph sz="quarter" idx="1"/>
          </p:nvPr>
        </p:nvSpPr>
        <p:spPr>
          <a:xfrm>
            <a:off x="671946" y="1866900"/>
            <a:ext cx="8153400" cy="4495800"/>
          </a:xfrm>
        </p:spPr>
        <p:txBody>
          <a:bodyPr>
            <a:normAutofit/>
          </a:bodyPr>
          <a:lstStyle/>
          <a:p>
            <a:pPr marL="411480" eaLnBrk="1" fontAlgn="auto" hangingPunct="1">
              <a:spcAft>
                <a:spcPts val="0"/>
              </a:spcAft>
              <a:buFont typeface="Wingdings"/>
              <a:buChar char=""/>
              <a:defRPr/>
            </a:pPr>
            <a:r>
              <a:rPr lang="en-US" dirty="0" smtClean="0"/>
              <a:t>Begin with your topic sentence for this paragraph.</a:t>
            </a:r>
          </a:p>
          <a:p>
            <a:pPr marL="411480" eaLnBrk="1" fontAlgn="auto" hangingPunct="1">
              <a:spcAft>
                <a:spcPts val="0"/>
              </a:spcAft>
              <a:buFont typeface="Wingdings"/>
              <a:buChar char=""/>
              <a:defRPr/>
            </a:pPr>
            <a:endParaRPr lang="en-US" dirty="0" smtClean="0"/>
          </a:p>
          <a:p>
            <a:pPr marL="411480" eaLnBrk="1" fontAlgn="auto" hangingPunct="1">
              <a:spcAft>
                <a:spcPts val="0"/>
              </a:spcAft>
              <a:buFont typeface="Wingdings"/>
              <a:buChar char=""/>
              <a:defRPr/>
            </a:pPr>
            <a:r>
              <a:rPr lang="en-US" dirty="0" smtClean="0"/>
              <a:t>Give evidence in the form of a quote from a source.</a:t>
            </a:r>
          </a:p>
          <a:p>
            <a:pPr marL="411480" eaLnBrk="1" fontAlgn="auto" hangingPunct="1">
              <a:spcAft>
                <a:spcPts val="0"/>
              </a:spcAft>
              <a:buFont typeface="Wingdings"/>
              <a:buChar char=""/>
              <a:defRPr/>
            </a:pPr>
            <a:endParaRPr lang="en-US" dirty="0" smtClean="0"/>
          </a:p>
          <a:p>
            <a:pPr marL="411480" eaLnBrk="1" fontAlgn="auto" hangingPunct="1">
              <a:spcAft>
                <a:spcPts val="0"/>
              </a:spcAft>
              <a:buFont typeface="Wingdings"/>
              <a:buChar char=""/>
              <a:defRPr/>
            </a:pPr>
            <a:r>
              <a:rPr lang="en-US" dirty="0" smtClean="0"/>
              <a:t>Explain your evidence to the reader.</a:t>
            </a:r>
          </a:p>
          <a:p>
            <a:pPr marL="411480" eaLnBrk="1" fontAlgn="auto" hangingPunct="1">
              <a:spcAft>
                <a:spcPts val="0"/>
              </a:spcAft>
              <a:buFont typeface="Wingdings"/>
              <a:buChar char=""/>
              <a:defRPr/>
            </a:pPr>
            <a:endParaRPr lang="en-US" dirty="0" smtClean="0"/>
          </a:p>
          <a:p>
            <a:pPr marL="411480" eaLnBrk="1" fontAlgn="auto" hangingPunct="1">
              <a:spcAft>
                <a:spcPts val="0"/>
              </a:spcAft>
              <a:buFont typeface="Wingdings"/>
              <a:buChar char=""/>
              <a:defRPr/>
            </a:pPr>
            <a:r>
              <a:rPr lang="en-US" dirty="0" smtClean="0"/>
              <a:t>Transition to your next paragraph.</a:t>
            </a:r>
            <a:endParaRPr lang="en-US" dirty="0"/>
          </a:p>
        </p:txBody>
      </p:sp>
    </p:spTree>
    <p:extLst>
      <p:ext uri="{BB962C8B-B14F-4D97-AF65-F5344CB8AC3E}">
        <p14:creationId xmlns:p14="http://schemas.microsoft.com/office/powerpoint/2010/main" val="3443001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pPr algn="ctr"/>
            <a:r>
              <a:rPr lang="en-US" sz="7200" dirty="0" smtClean="0"/>
              <a:t>Counterclaim</a:t>
            </a:r>
            <a:endParaRPr lang="en-US" sz="7200" dirty="0"/>
          </a:p>
        </p:txBody>
      </p:sp>
      <p:sp>
        <p:nvSpPr>
          <p:cNvPr id="3" name="Content Placeholder 2"/>
          <p:cNvSpPr>
            <a:spLocks noGrp="1"/>
          </p:cNvSpPr>
          <p:nvPr>
            <p:ph sz="quarter" idx="1"/>
          </p:nvPr>
        </p:nvSpPr>
        <p:spPr>
          <a:xfrm>
            <a:off x="228600" y="1066800"/>
            <a:ext cx="8915400" cy="5029200"/>
          </a:xfrm>
        </p:spPr>
        <p:txBody>
          <a:bodyPr>
            <a:normAutofit/>
          </a:bodyPr>
          <a:lstStyle/>
          <a:p>
            <a:endParaRPr lang="en-US" dirty="0" smtClean="0"/>
          </a:p>
          <a:p>
            <a:endParaRPr lang="en-US" dirty="0"/>
          </a:p>
        </p:txBody>
      </p:sp>
      <p:sp>
        <p:nvSpPr>
          <p:cNvPr id="4" name="TextBox 3"/>
          <p:cNvSpPr txBox="1"/>
          <p:nvPr/>
        </p:nvSpPr>
        <p:spPr>
          <a:xfrm>
            <a:off x="762000" y="2286000"/>
            <a:ext cx="7010400" cy="1569660"/>
          </a:xfrm>
          <a:prstGeom prst="rect">
            <a:avLst/>
          </a:prstGeom>
          <a:noFill/>
        </p:spPr>
        <p:txBody>
          <a:bodyPr wrap="square" rtlCol="0">
            <a:spAutoFit/>
          </a:bodyPr>
          <a:lstStyle/>
          <a:p>
            <a:r>
              <a:rPr lang="en-US" sz="3200" dirty="0" smtClean="0"/>
              <a:t>A counterclaim is where the writer acknowledges the opposing viewpoints.</a:t>
            </a:r>
            <a:endParaRPr lang="en-US" sz="3200" dirty="0"/>
          </a:p>
        </p:txBody>
      </p:sp>
    </p:spTree>
    <p:extLst>
      <p:ext uri="{BB962C8B-B14F-4D97-AF65-F5344CB8AC3E}">
        <p14:creationId xmlns:p14="http://schemas.microsoft.com/office/powerpoint/2010/main" val="288199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a:off x="1066800" y="1426731"/>
            <a:ext cx="6858000" cy="5181600"/>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152400"/>
            <a:ext cx="7772400" cy="914400"/>
          </a:xfrm>
        </p:spPr>
        <p:txBody>
          <a:bodyPr>
            <a:normAutofit fontScale="90000"/>
          </a:bodyPr>
          <a:lstStyle/>
          <a:p>
            <a:pPr algn="ctr" eaLnBrk="1" fontAlgn="auto" hangingPunct="1">
              <a:spcAft>
                <a:spcPts val="0"/>
              </a:spcAft>
              <a:defRPr/>
            </a:pPr>
            <a:r>
              <a:rPr lang="en-US" sz="7200" dirty="0" smtClean="0">
                <a:solidFill>
                  <a:schemeClr val="tx2">
                    <a:satMod val="200000"/>
                  </a:schemeClr>
                </a:solidFill>
              </a:rPr>
              <a:t>Conclusion</a:t>
            </a:r>
            <a:endParaRPr lang="en-US" sz="7200" dirty="0">
              <a:solidFill>
                <a:schemeClr val="tx2">
                  <a:satMod val="200000"/>
                </a:schemeClr>
              </a:solidFill>
            </a:endParaRPr>
          </a:p>
        </p:txBody>
      </p:sp>
      <p:sp>
        <p:nvSpPr>
          <p:cNvPr id="14340" name="Content Placeholder 2"/>
          <p:cNvSpPr>
            <a:spLocks noGrp="1"/>
          </p:cNvSpPr>
          <p:nvPr>
            <p:ph sz="quarter" idx="1"/>
          </p:nvPr>
        </p:nvSpPr>
        <p:spPr>
          <a:xfrm>
            <a:off x="609600" y="1735138"/>
            <a:ext cx="8153400" cy="4495800"/>
          </a:xfrm>
        </p:spPr>
        <p:txBody>
          <a:bodyPr>
            <a:normAutofit/>
          </a:bodyPr>
          <a:lstStyle/>
          <a:p>
            <a:pPr eaLnBrk="1" hangingPunct="1"/>
            <a:r>
              <a:rPr lang="en-US" altLang="en-US" dirty="0" smtClean="0"/>
              <a:t>Begin with a restatement of your thesis</a:t>
            </a:r>
          </a:p>
          <a:p>
            <a:pPr eaLnBrk="1" hangingPunct="1"/>
            <a:endParaRPr lang="en-US" altLang="en-US" dirty="0" smtClean="0"/>
          </a:p>
          <a:p>
            <a:pPr eaLnBrk="1" hangingPunct="1"/>
            <a:endParaRPr lang="en-US" altLang="en-US" dirty="0" smtClean="0"/>
          </a:p>
          <a:p>
            <a:pPr eaLnBrk="1" hangingPunct="1"/>
            <a:r>
              <a:rPr lang="en-US" altLang="en-US" dirty="0" smtClean="0"/>
              <a:t>Restate your main points (topic sentences) In a </a:t>
            </a:r>
            <a:r>
              <a:rPr lang="en-US" altLang="en-US" sz="3200" b="1" dirty="0" smtClean="0"/>
              <a:t>NEW WAY.</a:t>
            </a:r>
          </a:p>
          <a:p>
            <a:pPr eaLnBrk="1" hangingPunct="1"/>
            <a:endParaRPr lang="en-US" altLang="en-US" sz="3200" dirty="0" smtClean="0"/>
          </a:p>
          <a:p>
            <a:pPr eaLnBrk="1" hangingPunct="1"/>
            <a:endParaRPr lang="en-US" altLang="en-US" sz="3200" dirty="0" smtClean="0"/>
          </a:p>
          <a:p>
            <a:pPr eaLnBrk="1" hangingPunct="1"/>
            <a:r>
              <a:rPr lang="en-US" altLang="en-US" dirty="0" smtClean="0"/>
              <a:t>End with a broad sentence about your topic.</a:t>
            </a:r>
          </a:p>
        </p:txBody>
      </p:sp>
    </p:spTree>
    <p:extLst>
      <p:ext uri="{BB962C8B-B14F-4D97-AF65-F5344CB8AC3E}">
        <p14:creationId xmlns:p14="http://schemas.microsoft.com/office/powerpoint/2010/main" val="3420304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normAutofit/>
          </a:bodyPr>
          <a:lstStyle/>
          <a:p>
            <a:pPr algn="ctr"/>
            <a:r>
              <a:rPr lang="en-US" dirty="0" smtClean="0"/>
              <a:t>“The Lady or the Tiger” Essay</a:t>
            </a:r>
            <a:endParaRPr lang="en-US" dirty="0"/>
          </a:p>
        </p:txBody>
      </p:sp>
      <p:sp>
        <p:nvSpPr>
          <p:cNvPr id="3" name="Content Placeholder 2"/>
          <p:cNvSpPr>
            <a:spLocks noGrp="1"/>
          </p:cNvSpPr>
          <p:nvPr>
            <p:ph sz="quarter" idx="1"/>
          </p:nvPr>
        </p:nvSpPr>
        <p:spPr>
          <a:xfrm>
            <a:off x="76200" y="1600200"/>
            <a:ext cx="8915400" cy="5029200"/>
          </a:xfrm>
        </p:spPr>
        <p:txBody>
          <a:bodyPr>
            <a:normAutofit/>
          </a:bodyPr>
          <a:lstStyle/>
          <a:p>
            <a:r>
              <a:rPr lang="en-US" dirty="0" smtClean="0"/>
              <a:t>Prompt</a:t>
            </a:r>
            <a:r>
              <a:rPr lang="en-US" dirty="0"/>
              <a:t>: Based on evidence from the story to back up your position, write an essay in which you argue whether the lady or the tiger came out </a:t>
            </a:r>
            <a:r>
              <a:rPr lang="en-US" dirty="0" smtClean="0"/>
              <a:t>of the </a:t>
            </a:r>
            <a:r>
              <a:rPr lang="en-US" dirty="0"/>
              <a:t>door when the young man opened it. </a:t>
            </a:r>
            <a:endParaRPr lang="en-US" dirty="0" smtClean="0"/>
          </a:p>
          <a:p>
            <a:endParaRPr lang="en-US" dirty="0" smtClean="0"/>
          </a:p>
          <a:p>
            <a:r>
              <a:rPr lang="en-US" dirty="0" smtClean="0"/>
              <a:t>This </a:t>
            </a:r>
            <a:r>
              <a:rPr lang="en-US" dirty="0"/>
              <a:t>should be a </a:t>
            </a:r>
            <a:r>
              <a:rPr lang="en-US" dirty="0" smtClean="0"/>
              <a:t>five </a:t>
            </a:r>
            <a:r>
              <a:rPr lang="en-US" dirty="0"/>
              <a:t>paragraph </a:t>
            </a:r>
            <a:r>
              <a:rPr lang="en-US" dirty="0" smtClean="0"/>
              <a:t>essay—an introduction</a:t>
            </a:r>
            <a:r>
              <a:rPr lang="en-US" dirty="0"/>
              <a:t>, </a:t>
            </a:r>
            <a:r>
              <a:rPr lang="en-US" dirty="0" smtClean="0"/>
              <a:t>three </a:t>
            </a:r>
            <a:r>
              <a:rPr lang="en-US" dirty="0"/>
              <a:t>evidence-filled body </a:t>
            </a:r>
            <a:r>
              <a:rPr lang="en-US" dirty="0" smtClean="0"/>
              <a:t>paragraphs (one including a counterclaim), </a:t>
            </a:r>
            <a:r>
              <a:rPr lang="en-US" dirty="0"/>
              <a:t>and a </a:t>
            </a:r>
            <a:r>
              <a:rPr lang="en-US" dirty="0" smtClean="0"/>
              <a:t>conclusion</a:t>
            </a:r>
            <a:r>
              <a:rPr lang="en-US" dirty="0"/>
              <a:t>. This should be at least two-pages long </a:t>
            </a:r>
          </a:p>
        </p:txBody>
      </p:sp>
    </p:spTree>
    <p:extLst>
      <p:ext uri="{BB962C8B-B14F-4D97-AF65-F5344CB8AC3E}">
        <p14:creationId xmlns:p14="http://schemas.microsoft.com/office/powerpoint/2010/main" val="1213694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057400"/>
            <a:ext cx="8534400" cy="4572000"/>
          </a:xfrm>
        </p:spPr>
        <p:txBody>
          <a:bodyPr>
            <a:normAutofit/>
          </a:bodyPr>
          <a:lstStyle/>
          <a:p>
            <a:r>
              <a:rPr lang="en-US" dirty="0" smtClean="0"/>
              <a:t>Look at the evidence you filled out for homework.</a:t>
            </a:r>
          </a:p>
          <a:p>
            <a:endParaRPr lang="en-US" dirty="0" smtClean="0"/>
          </a:p>
          <a:p>
            <a:endParaRPr lang="en-US" dirty="0" smtClean="0"/>
          </a:p>
          <a:p>
            <a:r>
              <a:rPr lang="en-US" dirty="0" smtClean="0"/>
              <a:t>Decide for which you will argue—the lady or the tiger.</a:t>
            </a:r>
          </a:p>
          <a:p>
            <a:endParaRPr lang="en-US" dirty="0" smtClean="0"/>
          </a:p>
          <a:p>
            <a:endParaRPr lang="en-US" dirty="0" smtClean="0"/>
          </a:p>
          <a:p>
            <a:r>
              <a:rPr lang="en-US" dirty="0" smtClean="0"/>
              <a:t>Compile the strongest pieces of evidence according to which ones deal with a similar subject.</a:t>
            </a:r>
          </a:p>
          <a:p>
            <a:endParaRPr lang="en-US" dirty="0"/>
          </a:p>
        </p:txBody>
      </p:sp>
    </p:spTree>
    <p:extLst>
      <p:ext uri="{BB962C8B-B14F-4D97-AF65-F5344CB8AC3E}">
        <p14:creationId xmlns:p14="http://schemas.microsoft.com/office/powerpoint/2010/main" val="79202527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25</TotalTime>
  <Words>633</Words>
  <Application>Microsoft Office PowerPoint</Application>
  <PresentationFormat>On-screen Show (4:3)</PresentationFormat>
  <Paragraphs>63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Median</vt:lpstr>
      <vt:lpstr>Argumentative Essay</vt:lpstr>
      <vt:lpstr>Parts of the Essay</vt:lpstr>
      <vt:lpstr>Introduction</vt:lpstr>
      <vt:lpstr>What is a thesis statement?</vt:lpstr>
      <vt:lpstr>Body Paragraphs</vt:lpstr>
      <vt:lpstr>Counterclaim</vt:lpstr>
      <vt:lpstr>Conclusion</vt:lpstr>
      <vt:lpstr>“The Lady or the Tiger” Essay</vt:lpstr>
      <vt:lpstr>PowerPoint Presentation</vt:lpstr>
      <vt:lpstr>PowerPoint Presentation</vt:lpstr>
      <vt:lpstr>PowerPoint Presentation</vt:lpstr>
      <vt:lpstr>PowerPoint Presentation</vt:lpstr>
      <vt:lpstr>PowerPoint Presentation</vt:lpstr>
      <vt:lpstr>PowerPoint Presentation</vt:lpstr>
    </vt:vector>
  </TitlesOfParts>
  <Company>Madison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Argumentative Essay</dc:title>
  <dc:creator>Watson, Jimmi L</dc:creator>
  <cp:lastModifiedBy>Watson, Jimmi L</cp:lastModifiedBy>
  <cp:revision>3</cp:revision>
  <dcterms:created xsi:type="dcterms:W3CDTF">2014-09-08T19:42:16Z</dcterms:created>
  <dcterms:modified xsi:type="dcterms:W3CDTF">2014-09-08T20:08:03Z</dcterms:modified>
</cp:coreProperties>
</file>