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8" r:id="rId11"/>
    <p:sldId id="267" r:id="rId12"/>
    <p:sldId id="271" r:id="rId13"/>
    <p:sldId id="270" r:id="rId14"/>
    <p:sldId id="269" r:id="rId15"/>
    <p:sldId id="257" r:id="rId16"/>
    <p:sldId id="272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DA233C-CBBE-4176-8CB7-09082CC7C1E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321BC0-DA40-4A0B-BFD9-E87CDE3128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Death Penalty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Argumentative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5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Refutation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9154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Sentence that refutes the counterclaim you just gave.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86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066800" y="1426731"/>
            <a:ext cx="6858000" cy="51816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2">
                    <a:satMod val="200000"/>
                  </a:schemeClr>
                </a:solidFill>
              </a:rPr>
              <a:t>Conclusion</a:t>
            </a:r>
            <a:endParaRPr lang="en-US" sz="7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35138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Begin with a restatement of your thesis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Restate your main points (topic sentences) In a </a:t>
            </a:r>
            <a:r>
              <a:rPr lang="en-US" altLang="en-US" sz="3200" b="1" dirty="0" smtClean="0"/>
              <a:t>NEW WAY.</a:t>
            </a:r>
          </a:p>
          <a:p>
            <a:pPr eaLnBrk="1" hangingPunct="1"/>
            <a:endParaRPr lang="en-US" altLang="en-US" sz="3200" dirty="0" smtClean="0"/>
          </a:p>
          <a:p>
            <a:pPr eaLnBrk="1" hangingPunct="1"/>
            <a:endParaRPr lang="en-US" altLang="en-US" sz="3200" dirty="0" smtClean="0"/>
          </a:p>
          <a:p>
            <a:pPr eaLnBrk="1" hangingPunct="1"/>
            <a:r>
              <a:rPr lang="en-US" altLang="en-US" dirty="0" smtClean="0"/>
              <a:t>End with a broad sentence about your topic.</a:t>
            </a:r>
          </a:p>
        </p:txBody>
      </p:sp>
    </p:spTree>
    <p:extLst>
      <p:ext uri="{BB962C8B-B14F-4D97-AF65-F5344CB8AC3E}">
        <p14:creationId xmlns:p14="http://schemas.microsoft.com/office/powerpoint/2010/main" val="28643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algn="ctr"/>
            <a:r>
              <a:rPr lang="en-US" dirty="0" smtClean="0"/>
              <a:t>Arguments for the Death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77724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i="1" dirty="0"/>
              <a:t>Capital punishment is the right punishment for those who take away life- murderers.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Those </a:t>
            </a:r>
            <a:r>
              <a:rPr lang="en-US" sz="2800" i="1" dirty="0"/>
              <a:t>who have taken a life should be killed.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A </a:t>
            </a:r>
            <a:r>
              <a:rPr lang="en-US" sz="2800" i="1" dirty="0"/>
              <a:t>life for a life.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8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algn="ctr"/>
            <a:r>
              <a:rPr lang="en-US" dirty="0" smtClean="0"/>
              <a:t>Arguments for the Death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3000" i="1" dirty="0"/>
              <a:t>By putting murderers to death you can save future lives. 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r>
              <a:rPr lang="en-US" sz="3000" i="1" dirty="0"/>
              <a:t>One thing is certain: no executed person will ever kill again. </a:t>
            </a: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r>
              <a:rPr lang="en-US" sz="3000" i="1" dirty="0"/>
              <a:t>A deterrent to those who might commit a crime. </a:t>
            </a:r>
            <a:endParaRPr lang="en-US" sz="3000" dirty="0"/>
          </a:p>
          <a:p>
            <a:endParaRPr lang="en-US" sz="3000" dirty="0"/>
          </a:p>
          <a:p>
            <a:r>
              <a:rPr lang="en-US" sz="3000" i="1" dirty="0" smtClean="0"/>
              <a:t>The </a:t>
            </a:r>
            <a:r>
              <a:rPr lang="en-US" sz="3000" i="1" dirty="0"/>
              <a:t>fear of being executed must surely put off the criminals from committing murder if they know they’ll face the death penalty if caught. 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0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algn="ctr"/>
            <a:r>
              <a:rPr lang="en-US" dirty="0" smtClean="0"/>
              <a:t>Arguments for the Death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i="1" dirty="0"/>
              <a:t>The families of those killed need justice and retribution (revenge).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Once </a:t>
            </a:r>
            <a:r>
              <a:rPr lang="en-US" sz="2800" i="1" dirty="0"/>
              <a:t>a criminal is put to death the family can finally feel free of the murderer who killed their loved one.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safety and relief a family gets when the criminal is put to death is far better than life in prison.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algn="ctr"/>
            <a:r>
              <a:rPr lang="en-US" dirty="0" smtClean="0"/>
              <a:t>Arguments for the Death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i="1" dirty="0" smtClean="0"/>
              <a:t>It </a:t>
            </a:r>
            <a:r>
              <a:rPr lang="en-US" sz="2800" i="1" dirty="0"/>
              <a:t>is more humane to put someone to death than to keep them locked up for years.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Criminals </a:t>
            </a:r>
            <a:r>
              <a:rPr lang="en-US" sz="2800" i="1" dirty="0"/>
              <a:t>who’s crimes are considered to be of low danger are having their sentences shortened to deal with jail overcrowding.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It </a:t>
            </a:r>
            <a:r>
              <a:rPr lang="en-US" sz="2800" i="1" dirty="0"/>
              <a:t>would surely cost a lot more money to keep murderers in prison serving a life sentence than it would to execute them..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5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Arguments Against the Death Penalty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i="1" dirty="0"/>
              <a:t>Cost of Putting someone to death.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Death </a:t>
            </a:r>
            <a:r>
              <a:rPr lang="en-US" sz="2800" i="1" dirty="0"/>
              <a:t>penalty is 2.5 times more costly than to put someone in prison for life.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extra cost of putting someone to death gives the option of just putting someone in prison without the possibility of parole.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99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Arguments Against the Death Penalty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i="1" dirty="0"/>
              <a:t>The chance of putting someone to death who is falsely accused.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chance of someone incorrectly accused being put to death outweighs putting the right criminal to death.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Since </a:t>
            </a:r>
            <a:r>
              <a:rPr lang="en-US" sz="2800" i="1" dirty="0"/>
              <a:t>1973, one hundred thirty people have been released form death row due to evidence that shows their wrongful conviction.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77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Arguments Against the Death Penalty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800" i="1" dirty="0"/>
              <a:t>The publicity of a crime and the long trials that come with it cause more crimes.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Life </a:t>
            </a:r>
            <a:r>
              <a:rPr lang="en-US" sz="2800" i="1" dirty="0"/>
              <a:t>in prison is more of a deterrent than the death penalty.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Death </a:t>
            </a:r>
            <a:r>
              <a:rPr lang="en-US" sz="2800" i="1" dirty="0"/>
              <a:t>of a murderer does not bring back a murdered loved one.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88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Arguments Against the Death Penalty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800" i="1" dirty="0"/>
              <a:t>Capital punishment does not deter crime. </a:t>
            </a:r>
            <a:endParaRPr lang="en-US" sz="2800" dirty="0"/>
          </a:p>
          <a:p>
            <a:endParaRPr lang="en-US" sz="2800" dirty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death penalty is discriminatory and is often used disproportionately against people from poor backgrounds or of particular races, or those with mental health problems.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1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943600"/>
            <a:ext cx="9829800" cy="914400"/>
          </a:xfrm>
        </p:spPr>
        <p:txBody>
          <a:bodyPr/>
          <a:lstStyle/>
          <a:p>
            <a:r>
              <a:rPr lang="en-US" sz="4800" dirty="0" smtClean="0"/>
              <a:t>What is an Argumentative Essay?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09600"/>
            <a:ext cx="9144000" cy="5105399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To </a:t>
            </a:r>
            <a:r>
              <a:rPr lang="en-US" sz="2800" dirty="0" smtClean="0"/>
              <a:t>write an effective argument, you </a:t>
            </a:r>
            <a:r>
              <a:rPr lang="en-US" sz="2800" dirty="0"/>
              <a:t>must support claims with sufficient </a:t>
            </a:r>
            <a:r>
              <a:rPr lang="en-US" sz="2800" b="1" dirty="0"/>
              <a:t>textual </a:t>
            </a:r>
            <a:r>
              <a:rPr lang="en-US" sz="2800" dirty="0"/>
              <a:t>evidence that is reasonable and relevant. </a:t>
            </a:r>
            <a:endParaRPr lang="en-US" sz="2800" dirty="0" smtClean="0"/>
          </a:p>
          <a:p>
            <a:pPr marL="18288" indent="0">
              <a:buNone/>
            </a:pP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logical argument convinces the audience because of </a:t>
            </a:r>
            <a:r>
              <a:rPr lang="en-US" sz="2800" dirty="0" smtClean="0"/>
              <a:t>actual evidence and proof, </a:t>
            </a:r>
            <a:r>
              <a:rPr lang="en-US" sz="2800" dirty="0"/>
              <a:t>rather than either the </a:t>
            </a:r>
            <a:r>
              <a:rPr lang="en-US" sz="2800" dirty="0" smtClean="0"/>
              <a:t>how the writing makes the audience feel, or </a:t>
            </a:r>
            <a:r>
              <a:rPr lang="en-US" sz="2800" dirty="0"/>
              <a:t>the character or credentials of the </a:t>
            </a:r>
            <a:r>
              <a:rPr lang="en-US" sz="2800" dirty="0" smtClean="0"/>
              <a:t>writer.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74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Checklist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7915165"/>
              </p:ext>
            </p:extLst>
          </p:nvPr>
        </p:nvGraphicFramePr>
        <p:xfrm>
          <a:off x="304800" y="1295400"/>
          <a:ext cx="8610600" cy="419209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52650"/>
                <a:gridCol w="1276350"/>
                <a:gridCol w="3810000"/>
                <a:gridCol w="1371600"/>
              </a:tblGrid>
              <a:tr h="12890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Double Spaced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</a:t>
                      </a:r>
                    </a:p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-lead/hook</a:t>
                      </a:r>
                    </a:p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-summary of issue</a:t>
                      </a:r>
                    </a:p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-thesis 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100" kern="1200" dirty="0">
                          <a:effectLst/>
                        </a:rPr>
                        <a:t> </a:t>
                      </a:r>
                      <a:endParaRPr kumimoji="0"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6139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 Point Font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Body Paragraphs for Claim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-Topic Sentences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-1 fact/quote per paragraph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-Explanation of facts/quotes in own words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-Transition sentence to next paragraph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90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Times New Roman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Counterclaim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-Topic Sentence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-Refutation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-Fact/quote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602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Checklist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9603042"/>
              </p:ext>
            </p:extLst>
          </p:nvPr>
        </p:nvGraphicFramePr>
        <p:xfrm>
          <a:off x="381000" y="1295400"/>
          <a:ext cx="8610600" cy="419209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52650"/>
                <a:gridCol w="1276350"/>
                <a:gridCol w="3810000"/>
                <a:gridCol w="1371600"/>
              </a:tblGrid>
              <a:tr h="16139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Heading Correct (Student name, teacher name, class, date)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Conclusion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-Restate Thesis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-2-3 sentences restating main points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-Solution to problem/Prediction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90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Title Centered and doesn’t say ‘title’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Grammar &amp; Mechanics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9059">
                <a:tc>
                  <a:txBody>
                    <a:bodyPr/>
                    <a:lstStyle/>
                    <a:p>
                      <a:r>
                        <a:rPr kumimoji="0"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 Cited Page</a:t>
                      </a:r>
                      <a:endParaRPr kumimoji="0"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-At least</a:t>
                      </a:r>
                      <a:r>
                        <a:rPr lang="en-US" baseline="0" dirty="0" smtClean="0"/>
                        <a:t> 3 sources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/>
                        <a:t>- MLA format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/>
                        <a:t>- ABC Order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257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340545"/>
              </p:ext>
            </p:extLst>
          </p:nvPr>
        </p:nvGraphicFramePr>
        <p:xfrm>
          <a:off x="381000" y="486125"/>
          <a:ext cx="8735627" cy="60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8556580" imgH="5901797" progId="Word.Document.12">
                  <p:embed/>
                </p:oleObj>
              </mc:Choice>
              <mc:Fallback>
                <p:oleObj name="Document" r:id="rId3" imgW="8556580" imgH="59017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486125"/>
                        <a:ext cx="8735627" cy="602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Rubric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971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2" t="11994" b="13574"/>
          <a:stretch/>
        </p:blipFill>
        <p:spPr>
          <a:xfrm rot="16200000">
            <a:off x="1149928" y="-1136074"/>
            <a:ext cx="6858001" cy="9130144"/>
          </a:xfrm>
        </p:spPr>
      </p:pic>
    </p:spTree>
    <p:extLst>
      <p:ext uri="{BB962C8B-B14F-4D97-AF65-F5344CB8AC3E}">
        <p14:creationId xmlns:p14="http://schemas.microsoft.com/office/powerpoint/2010/main" val="243625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999" y="0"/>
            <a:ext cx="4959927" cy="1600200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dirty="0" smtClean="0"/>
              <a:t>3 purposes of an argument: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620000" cy="5257800"/>
          </a:xfrm>
        </p:spPr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change the reader’s point of </a:t>
            </a:r>
            <a:r>
              <a:rPr lang="en-US" sz="2800" dirty="0" smtClean="0"/>
              <a:t>view </a:t>
            </a:r>
          </a:p>
          <a:p>
            <a:pPr marL="18288" indent="0">
              <a:buNone/>
            </a:pPr>
            <a:endParaRPr lang="en-US" sz="2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bring about some action on the reader’s </a:t>
            </a:r>
            <a:r>
              <a:rPr lang="en-US" sz="2800" dirty="0" smtClean="0"/>
              <a:t>part</a:t>
            </a:r>
          </a:p>
          <a:p>
            <a:pPr marL="18288" indent="0">
              <a:buNone/>
            </a:pPr>
            <a:endParaRPr lang="en-US" sz="2800" dirty="0" smtClean="0"/>
          </a:p>
          <a:p>
            <a:r>
              <a:rPr lang="en-US" sz="2800" dirty="0"/>
              <a:t>T</a:t>
            </a:r>
            <a:r>
              <a:rPr lang="en-US" sz="2800" dirty="0" smtClean="0"/>
              <a:t>o </a:t>
            </a:r>
            <a:r>
              <a:rPr lang="en-US" sz="2800" dirty="0"/>
              <a:t>ask the reader to accept the writer’s explanation or evaluation of a </a:t>
            </a:r>
            <a:r>
              <a:rPr lang="en-US" sz="2800" dirty="0" smtClean="0"/>
              <a:t>concept, issue </a:t>
            </a:r>
            <a:r>
              <a:rPr lang="en-US" sz="2800" dirty="0"/>
              <a:t>or problem using reason and logic to demonstrate the validity of the writer’s claim. </a:t>
            </a:r>
          </a:p>
        </p:txBody>
      </p:sp>
    </p:spTree>
    <p:extLst>
      <p:ext uri="{BB962C8B-B14F-4D97-AF65-F5344CB8AC3E}">
        <p14:creationId xmlns:p14="http://schemas.microsoft.com/office/powerpoint/2010/main" val="1405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715000"/>
            <a:ext cx="7162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Parts of the Essay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clear, concise, and defined thesis statement that occurs in the first paragraph of the essay.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Clear and logical transitions between the introduction, body, and conclusion.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Body paragraphs that include evidential support, and bring up </a:t>
            </a:r>
            <a:r>
              <a:rPr lang="en-US" b="1" u="sng" dirty="0" smtClean="0"/>
              <a:t>opposing viewpoints.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Evidential support (whether factual, logical, or statistical). </a:t>
            </a:r>
            <a:r>
              <a:rPr lang="en-US" b="1" dirty="0" smtClean="0"/>
              <a:t>From the </a:t>
            </a:r>
            <a:r>
              <a:rPr lang="en-US" sz="2800" b="1" u="sng" dirty="0" smtClean="0"/>
              <a:t>TEXT</a:t>
            </a:r>
            <a:r>
              <a:rPr lang="en-US" b="1" dirty="0" smtClean="0"/>
              <a:t>.</a:t>
            </a:r>
          </a:p>
          <a:p>
            <a:pPr marL="18288" indent="0">
              <a:buNone/>
            </a:pPr>
            <a:endParaRPr lang="en-US" dirty="0" smtClean="0"/>
          </a:p>
          <a:p>
            <a:r>
              <a:rPr lang="en-US" dirty="0" smtClean="0"/>
              <a:t>A conclusion that does not simply restate the thesis, but readdresses it in light of the evidence provided.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990600" y="1676400"/>
            <a:ext cx="6705599" cy="47244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288"/>
            <a:ext cx="77724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2">
                    <a:satMod val="200000"/>
                  </a:schemeClr>
                </a:solidFill>
              </a:rPr>
              <a:t>Introduction</a:t>
            </a:r>
            <a:endParaRPr lang="en-US" sz="7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Start with a broad statement about your topic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Give Some General Information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Thesis Statement/ Three main points</a:t>
            </a:r>
          </a:p>
        </p:txBody>
      </p:sp>
    </p:spTree>
    <p:extLst>
      <p:ext uri="{BB962C8B-B14F-4D97-AF65-F5344CB8AC3E}">
        <p14:creationId xmlns:p14="http://schemas.microsoft.com/office/powerpoint/2010/main" val="357105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2">
                    <a:satMod val="200000"/>
                  </a:schemeClr>
                </a:solidFill>
              </a:rPr>
              <a:t>What is a thesis statement?</a:t>
            </a:r>
            <a:endParaRPr lang="en-US" sz="6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4800600"/>
          </a:xfrm>
        </p:spPr>
        <p:txBody>
          <a:bodyPr>
            <a:normAutofit lnSpcReduction="10000"/>
          </a:bodyPr>
          <a:lstStyle/>
          <a:p>
            <a:pPr marL="6858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smtClean="0"/>
              <a:t>A </a:t>
            </a:r>
            <a:r>
              <a:rPr lang="en-US" sz="3600" dirty="0"/>
              <a:t>thesis statement is a strong statement that you can prove with </a:t>
            </a:r>
            <a:r>
              <a:rPr lang="en-US" sz="3600" dirty="0" smtClean="0"/>
              <a:t>evidence.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smtClean="0"/>
              <a:t>It </a:t>
            </a:r>
            <a:r>
              <a:rPr lang="en-US" sz="3600" dirty="0"/>
              <a:t>is not a simple statement of fact. </a:t>
            </a:r>
            <a:endParaRPr lang="en-US" sz="36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smtClean="0"/>
              <a:t>Your </a:t>
            </a:r>
            <a:r>
              <a:rPr lang="en-US" sz="3600" dirty="0"/>
              <a:t>thesis statement will be the main idea of your entire project</a:t>
            </a:r>
            <a:r>
              <a:rPr lang="en-US" sz="3600" dirty="0" smtClean="0"/>
              <a:t>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sz="3600" dirty="0" smtClean="0"/>
              <a:t>A thesis statement should be the product of your own critical thinking </a:t>
            </a:r>
            <a:r>
              <a:rPr lang="en-US" sz="3600" i="1" dirty="0" smtClean="0"/>
              <a:t>after </a:t>
            </a:r>
            <a:r>
              <a:rPr lang="en-US" sz="3600" dirty="0" smtClean="0"/>
              <a:t>you have done some research. 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98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582" y="1600200"/>
            <a:ext cx="7620000" cy="5029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2">
                    <a:satMod val="200000"/>
                  </a:schemeClr>
                </a:solidFill>
              </a:rPr>
              <a:t>Body Paragraphs</a:t>
            </a:r>
            <a:endParaRPr lang="en-US" sz="7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946" y="1866900"/>
            <a:ext cx="8153400" cy="449580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Begin with your topic sentence for this paragraph.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Give evidence in the form of a quote from a source.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Explain your evidence to the reader.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Transition to your next paragraph.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9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Counterclaim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915400" cy="5029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counterclaim is where the writer acknowledges the opposing viewpoints.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19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900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Equity</vt:lpstr>
      <vt:lpstr>Microsoft Word Document</vt:lpstr>
      <vt:lpstr>Argumentative Essay</vt:lpstr>
      <vt:lpstr>What is an Argumentative Essay?</vt:lpstr>
      <vt:lpstr>PowerPoint Presentation</vt:lpstr>
      <vt:lpstr>3 purposes of an argument: </vt:lpstr>
      <vt:lpstr>Parts of the Essay</vt:lpstr>
      <vt:lpstr>Introduction</vt:lpstr>
      <vt:lpstr>What is a thesis statement?</vt:lpstr>
      <vt:lpstr>Body Paragraphs</vt:lpstr>
      <vt:lpstr>Counterclaim</vt:lpstr>
      <vt:lpstr>Refutation</vt:lpstr>
      <vt:lpstr>Conclusion</vt:lpstr>
      <vt:lpstr>Arguments for the Death Penalty</vt:lpstr>
      <vt:lpstr>Arguments for the Death Penalty</vt:lpstr>
      <vt:lpstr>Arguments for the Death Penalty</vt:lpstr>
      <vt:lpstr>Arguments for the Death Penalty</vt:lpstr>
      <vt:lpstr>Arguments Against the Death Penalty </vt:lpstr>
      <vt:lpstr>Arguments Against the Death Penalty </vt:lpstr>
      <vt:lpstr>Arguments Against the Death Penalty </vt:lpstr>
      <vt:lpstr>Arguments Against the Death Penalty </vt:lpstr>
      <vt:lpstr>Checklist</vt:lpstr>
      <vt:lpstr>Checklist</vt:lpstr>
      <vt:lpstr>Rubric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Essay</dc:title>
  <dc:creator>Watson, Jimmi L</dc:creator>
  <cp:lastModifiedBy>Watson, Jimmi L</cp:lastModifiedBy>
  <cp:revision>3</cp:revision>
  <dcterms:created xsi:type="dcterms:W3CDTF">2016-03-14T11:34:13Z</dcterms:created>
  <dcterms:modified xsi:type="dcterms:W3CDTF">2016-03-14T11:53:19Z</dcterms:modified>
</cp:coreProperties>
</file>