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9" r:id="rId2"/>
    <p:sldId id="263" r:id="rId3"/>
    <p:sldId id="269" r:id="rId4"/>
    <p:sldId id="270" r:id="rId5"/>
    <p:sldId id="271" r:id="rId6"/>
    <p:sldId id="272" r:id="rId7"/>
    <p:sldId id="273" r:id="rId8"/>
    <p:sldId id="265" r:id="rId9"/>
    <p:sldId id="275" r:id="rId10"/>
    <p:sldId id="276" r:id="rId11"/>
    <p:sldId id="274" r:id="rId12"/>
    <p:sldId id="266" r:id="rId13"/>
    <p:sldId id="267" r:id="rId14"/>
    <p:sldId id="277" r:id="rId15"/>
    <p:sldId id="268" r:id="rId16"/>
  </p:sldIdLst>
  <p:sldSz cx="9144000" cy="6858000" type="screen4x3"/>
  <p:notesSz cx="7004050" cy="9223375"/>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7" d="100"/>
          <a:sy n="67" d="100"/>
        </p:scale>
        <p:origin x="-216" y="-96"/>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088" cy="461169"/>
          </a:xfrm>
          <a:prstGeom prst="rect">
            <a:avLst/>
          </a:prstGeom>
          <a:noFill/>
          <a:ln w="9525">
            <a:noFill/>
            <a:miter lim="800000"/>
            <a:headEnd/>
            <a:tailEnd/>
          </a:ln>
        </p:spPr>
        <p:txBody>
          <a:bodyPr vert="horz" wrap="square" lIns="92720" tIns="46360" rIns="92720" bIns="46360" numCol="1" anchor="t" anchorCtr="0" compatLnSpc="1">
            <a:prstTxWarp prst="textNoShape">
              <a:avLst/>
            </a:prstTxWarp>
          </a:bodyPr>
          <a:lstStyle>
            <a:lvl1pPr>
              <a:defRPr sz="1200">
                <a:latin typeface="Times" pitchFamily="-44" charset="0"/>
                <a:ea typeface="ＭＳ Ｐゴシック" pitchFamily="-44" charset="-128"/>
              </a:defRPr>
            </a:lvl1pPr>
          </a:lstStyle>
          <a:p>
            <a:pPr>
              <a:defRPr/>
            </a:pPr>
            <a:endParaRPr lang="en-US"/>
          </a:p>
        </p:txBody>
      </p:sp>
      <p:sp>
        <p:nvSpPr>
          <p:cNvPr id="6147" name="Rectangle 3"/>
          <p:cNvSpPr>
            <a:spLocks noGrp="1" noChangeArrowheads="1"/>
          </p:cNvSpPr>
          <p:nvPr>
            <p:ph type="dt" idx="1"/>
          </p:nvPr>
        </p:nvSpPr>
        <p:spPr bwMode="auto">
          <a:xfrm>
            <a:off x="3968962" y="0"/>
            <a:ext cx="3035088" cy="461169"/>
          </a:xfrm>
          <a:prstGeom prst="rect">
            <a:avLst/>
          </a:prstGeom>
          <a:noFill/>
          <a:ln w="9525">
            <a:noFill/>
            <a:miter lim="800000"/>
            <a:headEnd/>
            <a:tailEnd/>
          </a:ln>
        </p:spPr>
        <p:txBody>
          <a:bodyPr vert="horz" wrap="square" lIns="92720" tIns="46360" rIns="92720" bIns="46360" numCol="1" anchor="t" anchorCtr="0" compatLnSpc="1">
            <a:prstTxWarp prst="textNoShape">
              <a:avLst/>
            </a:prstTxWarp>
          </a:bodyPr>
          <a:lstStyle>
            <a:lvl1pPr algn="r">
              <a:defRPr sz="1200">
                <a:latin typeface="Times" pitchFamily="-44" charset="0"/>
                <a:ea typeface="ＭＳ Ｐゴシック" pitchFamily="-44" charset="-128"/>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95388" y="692150"/>
            <a:ext cx="4613275"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3874" y="4381103"/>
            <a:ext cx="5136303" cy="4150519"/>
          </a:xfrm>
          <a:prstGeom prst="rect">
            <a:avLst/>
          </a:prstGeom>
          <a:noFill/>
          <a:ln w="9525">
            <a:noFill/>
            <a:miter lim="800000"/>
            <a:headEnd/>
            <a:tailEnd/>
          </a:ln>
        </p:spPr>
        <p:txBody>
          <a:bodyPr vert="horz" wrap="square" lIns="92720" tIns="46360" rIns="92720" bIns="463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62206"/>
            <a:ext cx="3035088" cy="461169"/>
          </a:xfrm>
          <a:prstGeom prst="rect">
            <a:avLst/>
          </a:prstGeom>
          <a:noFill/>
          <a:ln w="9525">
            <a:noFill/>
            <a:miter lim="800000"/>
            <a:headEnd/>
            <a:tailEnd/>
          </a:ln>
        </p:spPr>
        <p:txBody>
          <a:bodyPr vert="horz" wrap="square" lIns="92720" tIns="46360" rIns="92720" bIns="46360" numCol="1" anchor="b" anchorCtr="0" compatLnSpc="1">
            <a:prstTxWarp prst="textNoShape">
              <a:avLst/>
            </a:prstTxWarp>
          </a:bodyPr>
          <a:lstStyle>
            <a:lvl1pPr>
              <a:defRPr sz="1200">
                <a:latin typeface="Times" pitchFamily="-44" charset="0"/>
                <a:ea typeface="ＭＳ Ｐゴシック" pitchFamily="-44" charset="-128"/>
              </a:defRPr>
            </a:lvl1pPr>
          </a:lstStyle>
          <a:p>
            <a:pPr>
              <a:defRPr/>
            </a:pPr>
            <a:endParaRPr lang="en-US"/>
          </a:p>
        </p:txBody>
      </p:sp>
      <p:sp>
        <p:nvSpPr>
          <p:cNvPr id="6151" name="Rectangle 7"/>
          <p:cNvSpPr>
            <a:spLocks noGrp="1" noChangeArrowheads="1"/>
          </p:cNvSpPr>
          <p:nvPr>
            <p:ph type="sldNum" sz="quarter" idx="5"/>
          </p:nvPr>
        </p:nvSpPr>
        <p:spPr bwMode="auto">
          <a:xfrm>
            <a:off x="3968962" y="8762206"/>
            <a:ext cx="3035088" cy="461169"/>
          </a:xfrm>
          <a:prstGeom prst="rect">
            <a:avLst/>
          </a:prstGeom>
          <a:noFill/>
          <a:ln w="9525">
            <a:noFill/>
            <a:miter lim="800000"/>
            <a:headEnd/>
            <a:tailEnd/>
          </a:ln>
        </p:spPr>
        <p:txBody>
          <a:bodyPr vert="horz" wrap="square" lIns="92720" tIns="46360" rIns="92720" bIns="46360" numCol="1" anchor="b" anchorCtr="0" compatLnSpc="1">
            <a:prstTxWarp prst="textNoShape">
              <a:avLst/>
            </a:prstTxWarp>
          </a:bodyPr>
          <a:lstStyle>
            <a:lvl1pPr algn="r">
              <a:defRPr sz="1200"/>
            </a:lvl1pPr>
          </a:lstStyle>
          <a:p>
            <a:fld id="{E9630B39-2BA3-4A87-82DA-E0BB7D073DF4}" type="slidenum">
              <a:rPr lang="en-US" altLang="en-US"/>
              <a:pPr/>
              <a:t>‹#›</a:t>
            </a:fld>
            <a:endParaRPr lang="en-US" altLang="en-US"/>
          </a:p>
        </p:txBody>
      </p:sp>
    </p:spTree>
    <p:extLst>
      <p:ext uri="{BB962C8B-B14F-4D97-AF65-F5344CB8AC3E}">
        <p14:creationId xmlns:p14="http://schemas.microsoft.com/office/powerpoint/2010/main" val="1589476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8374ED1-AD61-4CC7-88DF-30ECE74E2F3D}"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10</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11</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978D562A-B2CC-414A-A522-D27B7B1A5A39}" type="slidenum">
              <a:rPr lang="en-US" altLang="en-US" sz="1200"/>
              <a:pPr/>
              <a:t>12</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133D39D-FD49-469A-BB15-AB67851ABBD4}" type="slidenum">
              <a:rPr lang="en-US" altLang="en-US" sz="1200"/>
              <a:pPr/>
              <a:t>13</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101543E-4BB3-463E-ACBF-6EF1762FCDA1}" type="slidenum">
              <a:rPr lang="en-US" altLang="en-US" sz="1200"/>
              <a:pPr/>
              <a:t>15</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4</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5</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6</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7</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84BF086-2C65-4408-9BED-8FEF8BAAC35F}" type="slidenum">
              <a:rPr lang="en-US" altLang="en-US" sz="1200"/>
              <a:pPr/>
              <a:t>8</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53351" indent="-289751">
              <a:defRPr sz="2400">
                <a:solidFill>
                  <a:schemeClr val="tx1"/>
                </a:solidFill>
                <a:latin typeface="Times" charset="0"/>
                <a:ea typeface="ＭＳ Ｐゴシック" pitchFamily="34" charset="-128"/>
              </a:defRPr>
            </a:lvl2pPr>
            <a:lvl3pPr marL="1159002" indent="-231800">
              <a:defRPr sz="2400">
                <a:solidFill>
                  <a:schemeClr val="tx1"/>
                </a:solidFill>
                <a:latin typeface="Times" charset="0"/>
                <a:ea typeface="ＭＳ Ｐゴシック" pitchFamily="34" charset="-128"/>
              </a:defRPr>
            </a:lvl3pPr>
            <a:lvl4pPr marL="1622603" indent="-231800">
              <a:defRPr sz="2400">
                <a:solidFill>
                  <a:schemeClr val="tx1"/>
                </a:solidFill>
                <a:latin typeface="Times" charset="0"/>
                <a:ea typeface="ＭＳ Ｐゴシック" pitchFamily="34" charset="-128"/>
              </a:defRPr>
            </a:lvl4pPr>
            <a:lvl5pPr marL="2086204" indent="-231800">
              <a:defRPr sz="2400">
                <a:solidFill>
                  <a:schemeClr val="tx1"/>
                </a:solidFill>
                <a:latin typeface="Times" charset="0"/>
                <a:ea typeface="ＭＳ Ｐゴシック" pitchFamily="34" charset="-128"/>
              </a:defRPr>
            </a:lvl5pPr>
            <a:lvl6pPr marL="2549804" indent="-231800" eaLnBrk="0" fontAlgn="base" hangingPunct="0">
              <a:spcBef>
                <a:spcPct val="0"/>
              </a:spcBef>
              <a:spcAft>
                <a:spcPct val="0"/>
              </a:spcAft>
              <a:defRPr sz="2400">
                <a:solidFill>
                  <a:schemeClr val="tx1"/>
                </a:solidFill>
                <a:latin typeface="Times" charset="0"/>
                <a:ea typeface="ＭＳ Ｐゴシック" pitchFamily="34" charset="-128"/>
              </a:defRPr>
            </a:lvl6pPr>
            <a:lvl7pPr marL="3013405" indent="-231800" eaLnBrk="0" fontAlgn="base" hangingPunct="0">
              <a:spcBef>
                <a:spcPct val="0"/>
              </a:spcBef>
              <a:spcAft>
                <a:spcPct val="0"/>
              </a:spcAft>
              <a:defRPr sz="2400">
                <a:solidFill>
                  <a:schemeClr val="tx1"/>
                </a:solidFill>
                <a:latin typeface="Times" charset="0"/>
                <a:ea typeface="ＭＳ Ｐゴシック" pitchFamily="34" charset="-128"/>
              </a:defRPr>
            </a:lvl7pPr>
            <a:lvl8pPr marL="3477006" indent="-231800" eaLnBrk="0" fontAlgn="base" hangingPunct="0">
              <a:spcBef>
                <a:spcPct val="0"/>
              </a:spcBef>
              <a:spcAft>
                <a:spcPct val="0"/>
              </a:spcAft>
              <a:defRPr sz="2400">
                <a:solidFill>
                  <a:schemeClr val="tx1"/>
                </a:solidFill>
                <a:latin typeface="Times" charset="0"/>
                <a:ea typeface="ＭＳ Ｐゴシック" pitchFamily="34" charset="-128"/>
              </a:defRPr>
            </a:lvl8pPr>
            <a:lvl9pPr marL="3940607" indent="-2318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81798AE-5ED9-4EF1-8DE2-CBA13AFE209B}" type="slidenum">
              <a:rPr lang="en-US" altLang="en-US" sz="1200"/>
              <a:pPr/>
              <a:t>9</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104A46-148E-4F0E-83BE-83DA53329B46}" type="slidenum">
              <a:rPr lang="en-US" altLang="en-US"/>
              <a:pPr/>
              <a:t>‹#›</a:t>
            </a:fld>
            <a:endParaRPr lang="en-US" altLang="en-US"/>
          </a:p>
        </p:txBody>
      </p:sp>
    </p:spTree>
    <p:extLst>
      <p:ext uri="{BB962C8B-B14F-4D97-AF65-F5344CB8AC3E}">
        <p14:creationId xmlns:p14="http://schemas.microsoft.com/office/powerpoint/2010/main" val="158992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A05EE6-809B-4B5F-9B34-9FCC64E43942}" type="slidenum">
              <a:rPr lang="en-US" altLang="en-US"/>
              <a:pPr/>
              <a:t>‹#›</a:t>
            </a:fld>
            <a:endParaRPr lang="en-US" altLang="en-US"/>
          </a:p>
        </p:txBody>
      </p:sp>
    </p:spTree>
    <p:extLst>
      <p:ext uri="{BB962C8B-B14F-4D97-AF65-F5344CB8AC3E}">
        <p14:creationId xmlns:p14="http://schemas.microsoft.com/office/powerpoint/2010/main" val="285607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B9FAAF-8D06-4264-B633-B938BE04CFEA}" type="slidenum">
              <a:rPr lang="en-US" altLang="en-US"/>
              <a:pPr/>
              <a:t>‹#›</a:t>
            </a:fld>
            <a:endParaRPr lang="en-US" altLang="en-US"/>
          </a:p>
        </p:txBody>
      </p:sp>
    </p:spTree>
    <p:extLst>
      <p:ext uri="{BB962C8B-B14F-4D97-AF65-F5344CB8AC3E}">
        <p14:creationId xmlns:p14="http://schemas.microsoft.com/office/powerpoint/2010/main" val="23973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0CA1B5-303D-4997-9B57-A7F646AAB0F2}" type="slidenum">
              <a:rPr lang="en-US" altLang="en-US"/>
              <a:pPr/>
              <a:t>‹#›</a:t>
            </a:fld>
            <a:endParaRPr lang="en-US" altLang="en-US"/>
          </a:p>
        </p:txBody>
      </p:sp>
    </p:spTree>
    <p:extLst>
      <p:ext uri="{BB962C8B-B14F-4D97-AF65-F5344CB8AC3E}">
        <p14:creationId xmlns:p14="http://schemas.microsoft.com/office/powerpoint/2010/main" val="160548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36722A-6E3D-45DD-8278-DE66502DA78D}" type="slidenum">
              <a:rPr lang="en-US" altLang="en-US"/>
              <a:pPr/>
              <a:t>‹#›</a:t>
            </a:fld>
            <a:endParaRPr lang="en-US" altLang="en-US"/>
          </a:p>
        </p:txBody>
      </p:sp>
    </p:spTree>
    <p:extLst>
      <p:ext uri="{BB962C8B-B14F-4D97-AF65-F5344CB8AC3E}">
        <p14:creationId xmlns:p14="http://schemas.microsoft.com/office/powerpoint/2010/main" val="120195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4F250C-D5D4-43E3-BBF9-EDA318E39A7F}" type="slidenum">
              <a:rPr lang="en-US" altLang="en-US"/>
              <a:pPr/>
              <a:t>‹#›</a:t>
            </a:fld>
            <a:endParaRPr lang="en-US" altLang="en-US"/>
          </a:p>
        </p:txBody>
      </p:sp>
    </p:spTree>
    <p:extLst>
      <p:ext uri="{BB962C8B-B14F-4D97-AF65-F5344CB8AC3E}">
        <p14:creationId xmlns:p14="http://schemas.microsoft.com/office/powerpoint/2010/main" val="265437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528A0BD-45EF-44A8-B1FC-1CD9B9E00431}" type="slidenum">
              <a:rPr lang="en-US" altLang="en-US"/>
              <a:pPr/>
              <a:t>‹#›</a:t>
            </a:fld>
            <a:endParaRPr lang="en-US" altLang="en-US"/>
          </a:p>
        </p:txBody>
      </p:sp>
    </p:spTree>
    <p:extLst>
      <p:ext uri="{BB962C8B-B14F-4D97-AF65-F5344CB8AC3E}">
        <p14:creationId xmlns:p14="http://schemas.microsoft.com/office/powerpoint/2010/main" val="51822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80D67B-2CF6-46B4-9560-64CE83505D97}" type="slidenum">
              <a:rPr lang="en-US" altLang="en-US"/>
              <a:pPr/>
              <a:t>‹#›</a:t>
            </a:fld>
            <a:endParaRPr lang="en-US" altLang="en-US"/>
          </a:p>
        </p:txBody>
      </p:sp>
    </p:spTree>
    <p:extLst>
      <p:ext uri="{BB962C8B-B14F-4D97-AF65-F5344CB8AC3E}">
        <p14:creationId xmlns:p14="http://schemas.microsoft.com/office/powerpoint/2010/main" val="16706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6DEC3D2-8F56-4DFC-ABEB-CBDFB0E58431}" type="slidenum">
              <a:rPr lang="en-US" altLang="en-US"/>
              <a:pPr/>
              <a:t>‹#›</a:t>
            </a:fld>
            <a:endParaRPr lang="en-US" altLang="en-US"/>
          </a:p>
        </p:txBody>
      </p:sp>
    </p:spTree>
    <p:extLst>
      <p:ext uri="{BB962C8B-B14F-4D97-AF65-F5344CB8AC3E}">
        <p14:creationId xmlns:p14="http://schemas.microsoft.com/office/powerpoint/2010/main" val="17373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ED9621-069C-411A-BA10-442266C2AAEE}" type="slidenum">
              <a:rPr lang="en-US" altLang="en-US"/>
              <a:pPr/>
              <a:t>‹#›</a:t>
            </a:fld>
            <a:endParaRPr lang="en-US" altLang="en-US"/>
          </a:p>
        </p:txBody>
      </p:sp>
    </p:spTree>
    <p:extLst>
      <p:ext uri="{BB962C8B-B14F-4D97-AF65-F5344CB8AC3E}">
        <p14:creationId xmlns:p14="http://schemas.microsoft.com/office/powerpoint/2010/main" val="238187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90FC0F4-865E-45DE-BF30-FEE37B25E729}" type="slidenum">
              <a:rPr lang="en-US" altLang="en-US"/>
              <a:pPr/>
              <a:t>‹#›</a:t>
            </a:fld>
            <a:endParaRPr lang="en-US" altLang="en-US"/>
          </a:p>
        </p:txBody>
      </p:sp>
    </p:spTree>
    <p:extLst>
      <p:ext uri="{BB962C8B-B14F-4D97-AF65-F5344CB8AC3E}">
        <p14:creationId xmlns:p14="http://schemas.microsoft.com/office/powerpoint/2010/main" val="68995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4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4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AB35B4EF-7A6B-4F6D-8746-B24814A0AD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4" charset="-128"/>
        </a:defRPr>
      </a:lvl2pPr>
      <a:lvl3pPr algn="ctr" rtl="0" eaLnBrk="0" fontAlgn="base" hangingPunct="0">
        <a:spcBef>
          <a:spcPct val="0"/>
        </a:spcBef>
        <a:spcAft>
          <a:spcPct val="0"/>
        </a:spcAft>
        <a:defRPr sz="4400">
          <a:solidFill>
            <a:schemeClr val="tx2"/>
          </a:solidFill>
          <a:latin typeface="Arial" charset="0"/>
          <a:ea typeface="ＭＳ Ｐゴシック" pitchFamily="-44" charset="-128"/>
        </a:defRPr>
      </a:lvl3pPr>
      <a:lvl4pPr algn="ctr" rtl="0" eaLnBrk="0" fontAlgn="base" hangingPunct="0">
        <a:spcBef>
          <a:spcPct val="0"/>
        </a:spcBef>
        <a:spcAft>
          <a:spcPct val="0"/>
        </a:spcAft>
        <a:defRPr sz="4400">
          <a:solidFill>
            <a:schemeClr val="tx2"/>
          </a:solidFill>
          <a:latin typeface="Arial" charset="0"/>
          <a:ea typeface="ＭＳ Ｐゴシック" pitchFamily="-44" charset="-128"/>
        </a:defRPr>
      </a:lvl4pPr>
      <a:lvl5pPr algn="ctr" rtl="0" eaLnBrk="0" fontAlgn="base" hangingPunct="0">
        <a:spcBef>
          <a:spcPct val="0"/>
        </a:spcBef>
        <a:spcAft>
          <a:spcPct val="0"/>
        </a:spcAft>
        <a:defRPr sz="4400">
          <a:solidFill>
            <a:schemeClr val="tx2"/>
          </a:solidFill>
          <a:latin typeface="Arial" charset="0"/>
          <a:ea typeface="ＭＳ Ｐゴシック" pitchFamily="-44" charset="-128"/>
        </a:defRPr>
      </a:lvl5pPr>
      <a:lvl6pPr marL="457200" algn="ctr" rtl="0" fontAlgn="base">
        <a:spcBef>
          <a:spcPct val="0"/>
        </a:spcBef>
        <a:spcAft>
          <a:spcPct val="0"/>
        </a:spcAft>
        <a:defRPr sz="4400">
          <a:solidFill>
            <a:schemeClr val="tx2"/>
          </a:solidFill>
          <a:latin typeface="Arial" charset="0"/>
          <a:ea typeface="ＭＳ Ｐゴシック" pitchFamily="-44" charset="-128"/>
        </a:defRPr>
      </a:lvl6pPr>
      <a:lvl7pPr marL="914400" algn="ctr" rtl="0" fontAlgn="base">
        <a:spcBef>
          <a:spcPct val="0"/>
        </a:spcBef>
        <a:spcAft>
          <a:spcPct val="0"/>
        </a:spcAft>
        <a:defRPr sz="4400">
          <a:solidFill>
            <a:schemeClr val="tx2"/>
          </a:solidFill>
          <a:latin typeface="Arial" charset="0"/>
          <a:ea typeface="ＭＳ Ｐゴシック" pitchFamily="-44" charset="-128"/>
        </a:defRPr>
      </a:lvl7pPr>
      <a:lvl8pPr marL="1371600" algn="ctr" rtl="0" fontAlgn="base">
        <a:spcBef>
          <a:spcPct val="0"/>
        </a:spcBef>
        <a:spcAft>
          <a:spcPct val="0"/>
        </a:spcAft>
        <a:defRPr sz="4400">
          <a:solidFill>
            <a:schemeClr val="tx2"/>
          </a:solidFill>
          <a:latin typeface="Arial" charset="0"/>
          <a:ea typeface="ＭＳ Ｐゴシック" pitchFamily="-44" charset="-128"/>
        </a:defRPr>
      </a:lvl8pPr>
      <a:lvl9pPr marL="1828800" algn="ctr" rtl="0" fontAlgn="base">
        <a:spcBef>
          <a:spcPct val="0"/>
        </a:spcBef>
        <a:spcAft>
          <a:spcPct val="0"/>
        </a:spcAft>
        <a:defRPr sz="4400">
          <a:solidFill>
            <a:schemeClr val="tx2"/>
          </a:solidFill>
          <a:latin typeface="Arial" charset="0"/>
          <a:ea typeface="ＭＳ Ｐゴシック" pitchFamily="-4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4" name="Line 7"/>
          <p:cNvSpPr>
            <a:spLocks noChangeShapeType="1"/>
          </p:cNvSpPr>
          <p:nvPr/>
        </p:nvSpPr>
        <p:spPr bwMode="auto">
          <a:xfrm>
            <a:off x="304800" y="1295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 name="Line 9"/>
          <p:cNvSpPr>
            <a:spLocks noChangeShapeType="1"/>
          </p:cNvSpPr>
          <p:nvPr/>
        </p:nvSpPr>
        <p:spPr bwMode="auto">
          <a:xfrm>
            <a:off x="4618038" y="1295400"/>
            <a:ext cx="46037" cy="518160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Text Box 14"/>
          <p:cNvSpPr txBox="1">
            <a:spLocks noChangeArrowheads="1"/>
          </p:cNvSpPr>
          <p:nvPr/>
        </p:nvSpPr>
        <p:spPr bwMode="auto">
          <a:xfrm>
            <a:off x="4641056" y="1524000"/>
            <a:ext cx="4191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50000"/>
              </a:spcBef>
              <a:buFontTx/>
              <a:buNone/>
            </a:pPr>
            <a:r>
              <a:rPr lang="en-US" altLang="en-US" sz="2000" dirty="0" smtClean="0">
                <a:latin typeface="Times New Roman" pitchFamily="18" charset="0"/>
                <a:cs typeface="Times New Roman" pitchFamily="18" charset="0"/>
              </a:rPr>
              <a:t>While </a:t>
            </a:r>
            <a:r>
              <a:rPr lang="en-US" altLang="en-US" sz="2000" dirty="0">
                <a:latin typeface="Times New Roman" pitchFamily="18" charset="0"/>
                <a:cs typeface="Times New Roman" pitchFamily="18" charset="0"/>
              </a:rPr>
              <a:t>you are reading, do you </a:t>
            </a:r>
            <a:r>
              <a:rPr lang="en-US" altLang="en-US" sz="2000" dirty="0" smtClean="0">
                <a:latin typeface="Times New Roman" pitchFamily="18" charset="0"/>
                <a:cs typeface="Times New Roman" pitchFamily="18" charset="0"/>
              </a:rPr>
              <a:t>notice </a:t>
            </a:r>
            <a:r>
              <a:rPr lang="en-US" altLang="en-US" sz="2000" dirty="0">
                <a:latin typeface="Times New Roman" pitchFamily="18" charset="0"/>
                <a:cs typeface="Times New Roman" pitchFamily="18" charset="0"/>
              </a:rPr>
              <a:t>titles, charts, photos, captions, headlines, bold  or italicized print? </a:t>
            </a:r>
            <a:r>
              <a:rPr lang="en-US" altLang="en-US" sz="2000" b="1" dirty="0">
                <a:latin typeface="Times New Roman" pitchFamily="18" charset="0"/>
                <a:cs typeface="Times New Roman" pitchFamily="18" charset="0"/>
              </a:rPr>
              <a:t>THOSE ARE TEXT FEATURES</a:t>
            </a:r>
            <a:r>
              <a:rPr lang="en-US" altLang="en-US" sz="2000" dirty="0">
                <a:latin typeface="Times New Roman" pitchFamily="18" charset="0"/>
                <a:cs typeface="Times New Roman" pitchFamily="18" charset="0"/>
              </a:rPr>
              <a:t>!</a:t>
            </a:r>
          </a:p>
          <a:p>
            <a:pPr algn="just">
              <a:spcBef>
                <a:spcPct val="50000"/>
              </a:spcBef>
              <a:buFontTx/>
              <a:buNone/>
            </a:pPr>
            <a:r>
              <a:rPr lang="en-US" altLang="en-US" sz="2000" dirty="0" smtClean="0">
                <a:latin typeface="Times New Roman" pitchFamily="18" charset="0"/>
                <a:cs typeface="Times New Roman" pitchFamily="18" charset="0"/>
              </a:rPr>
              <a:t>If </a:t>
            </a:r>
            <a:r>
              <a:rPr lang="en-US" altLang="en-US" sz="2000" dirty="0">
                <a:latin typeface="Times New Roman" pitchFamily="18" charset="0"/>
                <a:cs typeface="Times New Roman" pitchFamily="18" charset="0"/>
              </a:rPr>
              <a:t>you learn how to identify text features and use them prior to reading a text, you will improve your comprehension. </a:t>
            </a:r>
            <a:endParaRPr lang="en-US" altLang="en-US" sz="2000" dirty="0" smtClean="0">
              <a:latin typeface="Times New Roman" pitchFamily="18" charset="0"/>
              <a:cs typeface="Times New Roman" pitchFamily="18" charset="0"/>
            </a:endParaRPr>
          </a:p>
          <a:p>
            <a:pPr algn="just">
              <a:spcBef>
                <a:spcPct val="50000"/>
              </a:spcBef>
              <a:buFontTx/>
              <a:buNone/>
            </a:pPr>
            <a:endParaRPr lang="en-US" altLang="en-US" sz="1600" b="1" dirty="0">
              <a:solidFill>
                <a:srgbClr val="4383B4"/>
              </a:solidFill>
              <a:latin typeface="Times New Roman" pitchFamily="18" charset="0"/>
              <a:cs typeface="Times New Roman" pitchFamily="18" charset="0"/>
            </a:endParaRPr>
          </a:p>
          <a:p>
            <a:pPr algn="just">
              <a:spcBef>
                <a:spcPct val="50000"/>
              </a:spcBef>
              <a:buFontTx/>
              <a:buNone/>
            </a:pPr>
            <a:endParaRPr lang="en-US" altLang="en-US" sz="1600" b="1" dirty="0">
              <a:solidFill>
                <a:srgbClr val="4383B4"/>
              </a:solidFill>
              <a:latin typeface="Times New Roman" pitchFamily="18" charset="0"/>
              <a:cs typeface="Times New Roman" pitchFamily="18" charset="0"/>
            </a:endParaRPr>
          </a:p>
        </p:txBody>
      </p:sp>
      <p:sp>
        <p:nvSpPr>
          <p:cNvPr id="5128" name="Line 16"/>
          <p:cNvSpPr>
            <a:spLocks noChangeShapeType="1"/>
          </p:cNvSpPr>
          <p:nvPr/>
        </p:nvSpPr>
        <p:spPr bwMode="auto">
          <a:xfrm>
            <a:off x="4724400" y="4267200"/>
            <a:ext cx="4038600"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9" name="Rectangle 20"/>
          <p:cNvSpPr>
            <a:spLocks noGrp="1" noChangeArrowheads="1"/>
          </p:cNvSpPr>
          <p:nvPr>
            <p:ph type="body" idx="1"/>
          </p:nvPr>
        </p:nvSpPr>
        <p:spPr>
          <a:xfrm>
            <a:off x="4648200" y="4343400"/>
            <a:ext cx="4191000" cy="2133600"/>
          </a:xfrm>
          <a:noFill/>
        </p:spPr>
        <p:txBody>
          <a:bodyPr/>
          <a:lstStyle/>
          <a:p>
            <a:pPr algn="ctr">
              <a:spcBef>
                <a:spcPct val="0"/>
              </a:spcBef>
              <a:buFontTx/>
              <a:buNone/>
            </a:pPr>
            <a:r>
              <a:rPr lang="en-US" altLang="en-US" sz="2000" b="1" dirty="0" smtClean="0">
                <a:solidFill>
                  <a:srgbClr val="4C4C4C"/>
                </a:solidFill>
              </a:rPr>
              <a:t>TYPES OF INFORMATIONAL TEXT FEATURES</a:t>
            </a:r>
          </a:p>
          <a:p>
            <a:pPr>
              <a:spcBef>
                <a:spcPct val="0"/>
              </a:spcBef>
              <a:buFontTx/>
              <a:buNone/>
            </a:pPr>
            <a:endParaRPr lang="en-US" altLang="en-US" sz="800" b="1" dirty="0" smtClean="0">
              <a:solidFill>
                <a:srgbClr val="4C4C4C"/>
              </a:solidFill>
              <a:latin typeface="Bernard MT Condensed" pitchFamily="18" charset="0"/>
            </a:endParaRPr>
          </a:p>
          <a:p>
            <a:pPr>
              <a:spcBef>
                <a:spcPct val="0"/>
              </a:spcBef>
              <a:buFont typeface="Wingdings" pitchFamily="2" charset="2"/>
              <a:buChar char="§"/>
            </a:pPr>
            <a:r>
              <a:rPr lang="en-US" altLang="en-US" sz="2000" b="1" dirty="0" smtClean="0">
                <a:solidFill>
                  <a:srgbClr val="4C4C4C"/>
                </a:solidFill>
                <a:latin typeface="Times New Roman" pitchFamily="18" charset="0"/>
                <a:cs typeface="Times New Roman" pitchFamily="18" charset="0"/>
              </a:rPr>
              <a:t>Print Features</a:t>
            </a:r>
          </a:p>
          <a:p>
            <a:pPr>
              <a:spcBef>
                <a:spcPct val="0"/>
              </a:spcBef>
              <a:buFont typeface="Wingdings" pitchFamily="2" charset="2"/>
              <a:buChar char="§"/>
            </a:pPr>
            <a:r>
              <a:rPr lang="en-US" altLang="en-US" sz="2000" b="1" dirty="0" smtClean="0">
                <a:solidFill>
                  <a:srgbClr val="4C4C4C"/>
                </a:solidFill>
                <a:latin typeface="Times New Roman" pitchFamily="18" charset="0"/>
                <a:cs typeface="Times New Roman" pitchFamily="18" charset="0"/>
              </a:rPr>
              <a:t>Organizational Aids</a:t>
            </a:r>
          </a:p>
          <a:p>
            <a:pPr>
              <a:spcBef>
                <a:spcPct val="0"/>
              </a:spcBef>
              <a:buFont typeface="Wingdings" pitchFamily="2" charset="2"/>
              <a:buChar char="§"/>
            </a:pPr>
            <a:r>
              <a:rPr lang="en-US" altLang="en-US" sz="2000" b="1" dirty="0" smtClean="0">
                <a:solidFill>
                  <a:srgbClr val="4C4C4C"/>
                </a:solidFill>
                <a:latin typeface="Times New Roman" pitchFamily="18" charset="0"/>
                <a:cs typeface="Times New Roman" pitchFamily="18" charset="0"/>
              </a:rPr>
              <a:t>Graphic Aids</a:t>
            </a:r>
          </a:p>
          <a:p>
            <a:pPr>
              <a:spcBef>
                <a:spcPct val="0"/>
              </a:spcBef>
              <a:buFont typeface="Wingdings" pitchFamily="2" charset="2"/>
              <a:buChar char="§"/>
            </a:pPr>
            <a:r>
              <a:rPr lang="en-US" altLang="en-US" sz="2000" b="1" dirty="0" smtClean="0">
                <a:solidFill>
                  <a:srgbClr val="4C4C4C"/>
                </a:solidFill>
                <a:latin typeface="Times New Roman" pitchFamily="18" charset="0"/>
                <a:cs typeface="Times New Roman" pitchFamily="18" charset="0"/>
              </a:rPr>
              <a:t>Illustrations</a:t>
            </a:r>
          </a:p>
          <a:p>
            <a:pPr>
              <a:spcBef>
                <a:spcPct val="0"/>
              </a:spcBef>
              <a:buFont typeface="Wingdings" pitchFamily="2" charset="2"/>
              <a:buChar char="§"/>
            </a:pPr>
            <a:endParaRPr lang="en-US" altLang="en-US" sz="1200" b="1" dirty="0">
              <a:solidFill>
                <a:srgbClr val="4C4C4C"/>
              </a:solidFill>
              <a:latin typeface="Times New Roman" pitchFamily="18" charset="0"/>
              <a:cs typeface="Times New Roman" pitchFamily="18" charset="0"/>
            </a:endParaRPr>
          </a:p>
          <a:p>
            <a:pPr>
              <a:spcBef>
                <a:spcPct val="0"/>
              </a:spcBef>
              <a:buFont typeface="Wingdings" pitchFamily="2" charset="2"/>
              <a:buChar char="§"/>
            </a:pPr>
            <a:endParaRPr lang="en-US" altLang="en-US" sz="1200" b="1" dirty="0" smtClean="0">
              <a:solidFill>
                <a:srgbClr val="4C4C4C"/>
              </a:solidFill>
              <a:latin typeface="Times New Roman" pitchFamily="18" charset="0"/>
              <a:cs typeface="Times New Roman" pitchFamily="18" charset="0"/>
            </a:endParaRPr>
          </a:p>
        </p:txBody>
      </p:sp>
      <p:sp>
        <p:nvSpPr>
          <p:cNvPr id="5130"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5131" name="Text Box 22"/>
          <p:cNvSpPr txBox="1">
            <a:spLocks noChangeArrowheads="1"/>
          </p:cNvSpPr>
          <p:nvPr/>
        </p:nvSpPr>
        <p:spPr bwMode="auto">
          <a:xfrm>
            <a:off x="304800" y="457200"/>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a:solidFill>
                  <a:srgbClr val="4C4C4C"/>
                </a:solidFill>
                <a:latin typeface="Bernard MT Condensed" pitchFamily="18" charset="0"/>
                <a:cs typeface="Times New Roman" pitchFamily="18" charset="0"/>
              </a:rPr>
              <a:t>WHAT ARE TEXT FEATURES?</a:t>
            </a:r>
            <a:endParaRPr lang="en-US" altLang="en-US" sz="5400" b="1">
              <a:latin typeface="Bernard MT Condensed" pitchFamily="18" charset="0"/>
              <a:cs typeface="Times New Roman" pitchFamily="18" charset="0"/>
            </a:endParaRPr>
          </a:p>
        </p:txBody>
      </p:sp>
      <p:sp>
        <p:nvSpPr>
          <p:cNvPr id="5132" name="Rectangle 23"/>
          <p:cNvSpPr>
            <a:spLocks noChangeArrowheads="1"/>
          </p:cNvSpPr>
          <p:nvPr/>
        </p:nvSpPr>
        <p:spPr bwMode="auto">
          <a:xfrm>
            <a:off x="381000" y="518160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50000"/>
              </a:spcBef>
              <a:buFontTx/>
              <a:buNone/>
            </a:pPr>
            <a:r>
              <a:rPr lang="en-US" altLang="en-US" sz="1000">
                <a:latin typeface="Times New Roman" pitchFamily="18" charset="0"/>
                <a:cs typeface="Times New Roman" pitchFamily="18" charset="0"/>
              </a:rPr>
              <a:t>This science textbook contains of variety of text features to help the reader understand the content. </a:t>
            </a:r>
          </a:p>
        </p:txBody>
      </p:sp>
      <p:pic>
        <p:nvPicPr>
          <p:cNvPr id="5133" name="Picture 19" descr="harcou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2497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54276" name="Picture 4" descr="http://www.d41.org/curriculum/staff/health/grade_5/Cells/Investigations%20&amp;%20Activities/plant%20cell%20label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990600"/>
            <a:ext cx="45910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11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 y="685800"/>
            <a:ext cx="8488363" cy="563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6" name="Line 7"/>
          <p:cNvSpPr>
            <a:spLocks noChangeShapeType="1"/>
          </p:cNvSpPr>
          <p:nvPr/>
        </p:nvSpPr>
        <p:spPr bwMode="auto">
          <a:xfrm>
            <a:off x="304800" y="2057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7" name="Rectangle 21"/>
          <p:cNvSpPr>
            <a:spLocks noChangeArrowheads="1"/>
          </p:cNvSpPr>
          <p:nvPr/>
        </p:nvSpPr>
        <p:spPr bwMode="auto">
          <a:xfrm>
            <a:off x="6248400" y="4648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13318" name="Text Box 22"/>
          <p:cNvSpPr txBox="1">
            <a:spLocks noChangeArrowheads="1"/>
          </p:cNvSpPr>
          <p:nvPr/>
        </p:nvSpPr>
        <p:spPr bwMode="auto">
          <a:xfrm>
            <a:off x="304800" y="457200"/>
            <a:ext cx="8534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a:solidFill>
                  <a:srgbClr val="4C4C4C"/>
                </a:solidFill>
                <a:latin typeface="Bernard MT Condensed" pitchFamily="18" charset="0"/>
                <a:cs typeface="Times New Roman" pitchFamily="18" charset="0"/>
              </a:rPr>
              <a:t>ILLUSTRATIONS</a:t>
            </a:r>
          </a:p>
          <a:p>
            <a:pPr algn="ctr">
              <a:spcBef>
                <a:spcPct val="50000"/>
              </a:spcBef>
              <a:buFontTx/>
              <a:buNone/>
            </a:pPr>
            <a:r>
              <a:rPr lang="en-US" altLang="en-US" sz="2800" b="1" i="1">
                <a:solidFill>
                  <a:srgbClr val="4C4C4C"/>
                </a:solidFill>
                <a:latin typeface="Bernard MT Condensed" pitchFamily="18" charset="0"/>
                <a:cs typeface="Times New Roman" pitchFamily="18" charset="0"/>
              </a:rPr>
              <a:t>Expand the meaning of the text</a:t>
            </a:r>
          </a:p>
          <a:p>
            <a:pPr algn="ctr">
              <a:spcBef>
                <a:spcPct val="50000"/>
              </a:spcBef>
              <a:buFontTx/>
              <a:buNone/>
            </a:pPr>
            <a:endParaRPr lang="en-US" altLang="en-US" sz="5400" b="1">
              <a:solidFill>
                <a:srgbClr val="4C4C4C"/>
              </a:solidFill>
              <a:latin typeface="Bernard MT Condensed" pitchFamily="18" charset="0"/>
              <a:cs typeface="Times New Roman" pitchFamily="18" charset="0"/>
            </a:endParaRPr>
          </a:p>
        </p:txBody>
      </p:sp>
      <p:sp>
        <p:nvSpPr>
          <p:cNvPr id="13319" name="Rectangle 9"/>
          <p:cNvSpPr>
            <a:spLocks noChangeArrowheads="1"/>
          </p:cNvSpPr>
          <p:nvPr/>
        </p:nvSpPr>
        <p:spPr bwMode="auto">
          <a:xfrm>
            <a:off x="1752600" y="2209800"/>
            <a:ext cx="5410200" cy="1981200"/>
          </a:xfrm>
          <a:prstGeom prst="rect">
            <a:avLst/>
          </a:prstGeom>
          <a:solidFill>
            <a:srgbClr val="00B05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latin typeface="Times" charset="0"/>
            </a:endParaRPr>
          </a:p>
        </p:txBody>
      </p:sp>
      <p:cxnSp>
        <p:nvCxnSpPr>
          <p:cNvPr id="13320" name="Straight Connector 22"/>
          <p:cNvCxnSpPr>
            <a:cxnSpLocks noChangeShapeType="1"/>
          </p:cNvCxnSpPr>
          <p:nvPr/>
        </p:nvCxnSpPr>
        <p:spPr bwMode="auto">
          <a:xfrm rot="5400000">
            <a:off x="2286794" y="3199606"/>
            <a:ext cx="1981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1" name="Straight Connector 24"/>
          <p:cNvCxnSpPr>
            <a:cxnSpLocks noChangeShapeType="1"/>
          </p:cNvCxnSpPr>
          <p:nvPr/>
        </p:nvCxnSpPr>
        <p:spPr bwMode="auto">
          <a:xfrm>
            <a:off x="1752600" y="26670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22" name="TextBox 25"/>
          <p:cNvSpPr txBox="1">
            <a:spLocks noChangeArrowheads="1"/>
          </p:cNvSpPr>
          <p:nvPr/>
        </p:nvSpPr>
        <p:spPr bwMode="auto">
          <a:xfrm>
            <a:off x="1752600" y="2209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a:latin typeface="Times New Roman" pitchFamily="18" charset="0"/>
                <a:cs typeface="Times New Roman" pitchFamily="18" charset="0"/>
              </a:rPr>
              <a:t>Feature        Helps the Reader…</a:t>
            </a:r>
          </a:p>
        </p:txBody>
      </p:sp>
      <p:cxnSp>
        <p:nvCxnSpPr>
          <p:cNvPr id="13323" name="Straight Connector 29"/>
          <p:cNvCxnSpPr>
            <a:cxnSpLocks noChangeShapeType="1"/>
          </p:cNvCxnSpPr>
          <p:nvPr/>
        </p:nvCxnSpPr>
        <p:spPr bwMode="auto">
          <a:xfrm>
            <a:off x="1752600" y="32004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4" name="Straight Connector 30"/>
          <p:cNvCxnSpPr>
            <a:cxnSpLocks noChangeShapeType="1"/>
          </p:cNvCxnSpPr>
          <p:nvPr/>
        </p:nvCxnSpPr>
        <p:spPr bwMode="auto">
          <a:xfrm>
            <a:off x="1752600" y="37338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325" name="Straight Connector 31"/>
          <p:cNvCxnSpPr>
            <a:cxnSpLocks noChangeShapeType="1"/>
          </p:cNvCxnSpPr>
          <p:nvPr/>
        </p:nvCxnSpPr>
        <p:spPr bwMode="auto">
          <a:xfrm>
            <a:off x="1752600" y="41910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326" name="TextBox 33"/>
          <p:cNvSpPr txBox="1">
            <a:spLocks noChangeArrowheads="1"/>
          </p:cNvSpPr>
          <p:nvPr/>
        </p:nvSpPr>
        <p:spPr bwMode="auto">
          <a:xfrm>
            <a:off x="1752600" y="26670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Photographs                understand exactly what something looks like</a:t>
            </a:r>
          </a:p>
        </p:txBody>
      </p:sp>
      <p:sp>
        <p:nvSpPr>
          <p:cNvPr id="13327" name="TextBox 34"/>
          <p:cNvSpPr txBox="1">
            <a:spLocks noChangeArrowheads="1"/>
          </p:cNvSpPr>
          <p:nvPr/>
        </p:nvSpPr>
        <p:spPr bwMode="auto">
          <a:xfrm>
            <a:off x="1752600" y="32004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Drawings	               understand what something could or might have 	               looked like</a:t>
            </a:r>
          </a:p>
        </p:txBody>
      </p:sp>
      <p:sp>
        <p:nvSpPr>
          <p:cNvPr id="13328" name="TextBox 35"/>
          <p:cNvSpPr txBox="1">
            <a:spLocks noChangeArrowheads="1"/>
          </p:cNvSpPr>
          <p:nvPr/>
        </p:nvSpPr>
        <p:spPr bwMode="auto">
          <a:xfrm>
            <a:off x="1752600" y="37338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Magnification             see details in something</a:t>
            </a:r>
          </a:p>
        </p:txBody>
      </p:sp>
      <p:pic>
        <p:nvPicPr>
          <p:cNvPr id="13329" name="Picture 19" descr="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72000"/>
            <a:ext cx="2484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TextBox 20"/>
          <p:cNvSpPr txBox="1">
            <a:spLocks noChangeArrowheads="1"/>
          </p:cNvSpPr>
          <p:nvPr/>
        </p:nvSpPr>
        <p:spPr bwMode="auto">
          <a:xfrm>
            <a:off x="6248400" y="64770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200">
                <a:latin typeface="Times New Roman" pitchFamily="18" charset="0"/>
                <a:cs typeface="Times New Roman" pitchFamily="18" charset="0"/>
              </a:rPr>
              <a:t>A magnified ant head. </a:t>
            </a:r>
          </a:p>
        </p:txBody>
      </p:sp>
      <p:pic>
        <p:nvPicPr>
          <p:cNvPr id="13331" name="Picture 23" descr="ant4_l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26955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4" descr="ant33.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953000"/>
            <a:ext cx="22479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Box 25"/>
          <p:cNvSpPr txBox="1">
            <a:spLocks noChangeArrowheads="1"/>
          </p:cNvSpPr>
          <p:nvPr/>
        </p:nvSpPr>
        <p:spPr bwMode="auto">
          <a:xfrm>
            <a:off x="3429000" y="63246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200">
                <a:latin typeface="Times New Roman" pitchFamily="18" charset="0"/>
                <a:cs typeface="Times New Roman" pitchFamily="18" charset="0"/>
              </a:rPr>
              <a:t> Drawings of different types of ants</a:t>
            </a:r>
          </a:p>
        </p:txBody>
      </p:sp>
      <p:sp>
        <p:nvSpPr>
          <p:cNvPr id="13334" name="Line 7"/>
          <p:cNvSpPr>
            <a:spLocks noChangeShapeType="1"/>
          </p:cNvSpPr>
          <p:nvPr/>
        </p:nvSpPr>
        <p:spPr bwMode="auto">
          <a:xfrm>
            <a:off x="228600" y="44196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3"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7"/>
          <p:cNvSpPr>
            <a:spLocks noChangeShapeType="1"/>
          </p:cNvSpPr>
          <p:nvPr/>
        </p:nvSpPr>
        <p:spPr bwMode="auto">
          <a:xfrm>
            <a:off x="304800" y="2057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Rectangle 21"/>
          <p:cNvSpPr>
            <a:spLocks noChangeArrowheads="1"/>
          </p:cNvSpPr>
          <p:nvPr/>
        </p:nvSpPr>
        <p:spPr bwMode="auto">
          <a:xfrm>
            <a:off x="6248400" y="4648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15366" name="Text Box 22"/>
          <p:cNvSpPr txBox="1">
            <a:spLocks noChangeArrowheads="1"/>
          </p:cNvSpPr>
          <p:nvPr/>
        </p:nvSpPr>
        <p:spPr bwMode="auto">
          <a:xfrm>
            <a:off x="304800" y="4572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a:solidFill>
                  <a:srgbClr val="4C4C4C"/>
                </a:solidFill>
                <a:latin typeface="Bernard MT Condensed" pitchFamily="18" charset="0"/>
                <a:cs typeface="Times New Roman" pitchFamily="18" charset="0"/>
              </a:rPr>
              <a:t>NOW THAT YOU KNOW ABOUT TEXT FEATURES</a:t>
            </a:r>
          </a:p>
        </p:txBody>
      </p:sp>
      <p:cxnSp>
        <p:nvCxnSpPr>
          <p:cNvPr id="15367" name="Straight Connector 46"/>
          <p:cNvCxnSpPr>
            <a:cxnSpLocks noChangeShapeType="1"/>
          </p:cNvCxnSpPr>
          <p:nvPr/>
        </p:nvCxnSpPr>
        <p:spPr bwMode="auto">
          <a:xfrm rot="5400000">
            <a:off x="2249487" y="4379913"/>
            <a:ext cx="4646613" cy="1588"/>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sp>
        <p:nvSpPr>
          <p:cNvPr id="15368" name="TextBox 49"/>
          <p:cNvSpPr txBox="1">
            <a:spLocks noChangeArrowheads="1"/>
          </p:cNvSpPr>
          <p:nvPr/>
        </p:nvSpPr>
        <p:spPr bwMode="auto">
          <a:xfrm>
            <a:off x="6248400" y="2333625"/>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p:txBody>
      </p:sp>
      <p:cxnSp>
        <p:nvCxnSpPr>
          <p:cNvPr id="15369" name="Straight Connector 51"/>
          <p:cNvCxnSpPr>
            <a:cxnSpLocks noChangeShapeType="1"/>
          </p:cNvCxnSpPr>
          <p:nvPr/>
        </p:nvCxnSpPr>
        <p:spPr bwMode="auto">
          <a:xfrm>
            <a:off x="323850" y="3810000"/>
            <a:ext cx="4114800" cy="1588"/>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pic>
        <p:nvPicPr>
          <p:cNvPr id="15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37814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20"/>
          <p:cNvSpPr txBox="1">
            <a:spLocks noChangeArrowheads="1"/>
          </p:cNvSpPr>
          <p:nvPr/>
        </p:nvSpPr>
        <p:spPr bwMode="auto">
          <a:xfrm>
            <a:off x="304800" y="2057400"/>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r>
              <a:rPr lang="en-US" altLang="en-US" sz="2000" dirty="0" smtClean="0">
                <a:latin typeface="Times New Roman" pitchFamily="18" charset="0"/>
                <a:cs typeface="Times New Roman" pitchFamily="18" charset="0"/>
              </a:rPr>
              <a:t>Read </a:t>
            </a:r>
            <a:r>
              <a:rPr lang="en-US" altLang="en-US" sz="2000" dirty="0">
                <a:latin typeface="Times New Roman" pitchFamily="18" charset="0"/>
                <a:cs typeface="Times New Roman" pitchFamily="18" charset="0"/>
              </a:rPr>
              <a:t>the article, </a:t>
            </a:r>
            <a:r>
              <a:rPr lang="en-US" altLang="en-US" sz="2000" i="1" dirty="0">
                <a:latin typeface="Times New Roman" pitchFamily="18" charset="0"/>
                <a:cs typeface="Times New Roman" pitchFamily="18" charset="0"/>
              </a:rPr>
              <a:t>Flying High</a:t>
            </a:r>
            <a:r>
              <a:rPr lang="en-US" altLang="en-US" sz="2000" dirty="0">
                <a:latin typeface="Times New Roman" pitchFamily="18" charset="0"/>
                <a:cs typeface="Times New Roman" pitchFamily="18" charset="0"/>
              </a:rPr>
              <a:t>. Your goal is to identify as many informational text features as possible. Write the types you find </a:t>
            </a:r>
            <a:r>
              <a:rPr lang="en-US" altLang="en-US" sz="2000" dirty="0" smtClean="0">
                <a:latin typeface="Times New Roman" pitchFamily="18" charset="0"/>
                <a:cs typeface="Times New Roman" pitchFamily="18" charset="0"/>
              </a:rPr>
              <a:t>on the graphic organizer provided.</a:t>
            </a:r>
            <a:endParaRPr lang="en-US" altLang="en-US" sz="2000" dirty="0">
              <a:latin typeface="Times New Roman" pitchFamily="18" charset="0"/>
              <a:cs typeface="Times New Roman" pitchFamily="18" charset="0"/>
            </a:endParaRPr>
          </a:p>
          <a:p>
            <a:pPr>
              <a:spcBef>
                <a:spcPct val="0"/>
              </a:spcBef>
              <a:buFontTx/>
              <a:buNone/>
            </a:pPr>
            <a:endParaRPr lang="en-US"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762"/>
            <a:ext cx="5685461"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829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2" name="Line 7"/>
          <p:cNvSpPr>
            <a:spLocks noChangeShapeType="1"/>
          </p:cNvSpPr>
          <p:nvPr/>
        </p:nvSpPr>
        <p:spPr bwMode="auto">
          <a:xfrm>
            <a:off x="304800" y="2057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Rectangle 21"/>
          <p:cNvSpPr>
            <a:spLocks noChangeArrowheads="1"/>
          </p:cNvSpPr>
          <p:nvPr/>
        </p:nvSpPr>
        <p:spPr bwMode="auto">
          <a:xfrm>
            <a:off x="6248400" y="4648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17414" name="Text Box 22"/>
          <p:cNvSpPr txBox="1">
            <a:spLocks noChangeArrowheads="1"/>
          </p:cNvSpPr>
          <p:nvPr/>
        </p:nvSpPr>
        <p:spPr bwMode="auto">
          <a:xfrm>
            <a:off x="304800" y="457200"/>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dirty="0" smtClean="0">
                <a:solidFill>
                  <a:srgbClr val="4C4C4C"/>
                </a:solidFill>
                <a:latin typeface="Bernard MT Condensed" pitchFamily="18" charset="0"/>
                <a:cs typeface="Times New Roman" pitchFamily="18" charset="0"/>
              </a:rPr>
              <a:t>ANSWERS</a:t>
            </a:r>
            <a:endParaRPr lang="en-US" altLang="en-US" sz="5400" b="1" dirty="0">
              <a:solidFill>
                <a:srgbClr val="4C4C4C"/>
              </a:solidFill>
              <a:latin typeface="Bernard MT Condensed" pitchFamily="18" charset="0"/>
              <a:cs typeface="Times New Roman" pitchFamily="18" charset="0"/>
            </a:endParaRPr>
          </a:p>
        </p:txBody>
      </p:sp>
      <p:cxnSp>
        <p:nvCxnSpPr>
          <p:cNvPr id="17415" name="Straight Connector 46"/>
          <p:cNvCxnSpPr>
            <a:cxnSpLocks noChangeShapeType="1"/>
          </p:cNvCxnSpPr>
          <p:nvPr/>
        </p:nvCxnSpPr>
        <p:spPr bwMode="auto">
          <a:xfrm rot="5400000">
            <a:off x="725487" y="4379913"/>
            <a:ext cx="4646613" cy="1588"/>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sp>
        <p:nvSpPr>
          <p:cNvPr id="17416" name="TextBox 49"/>
          <p:cNvSpPr txBox="1">
            <a:spLocks noChangeArrowheads="1"/>
          </p:cNvSpPr>
          <p:nvPr/>
        </p:nvSpPr>
        <p:spPr bwMode="auto">
          <a:xfrm>
            <a:off x="6248400" y="2333625"/>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endParaRPr lang="en-US" altLang="en-US" sz="1200">
              <a:latin typeface="Times New Roman" pitchFamily="18" charset="0"/>
              <a:cs typeface="Times New Roman" pitchFamily="18" charset="0"/>
            </a:endParaRPr>
          </a:p>
          <a:p>
            <a:pPr algn="just">
              <a:spcBef>
                <a:spcPct val="0"/>
              </a:spcBef>
              <a:buFontTx/>
              <a:buNone/>
            </a:pPr>
            <a:endParaRPr lang="en-US" altLang="en-US" sz="1200">
              <a:latin typeface="Times New Roman" pitchFamily="18" charset="0"/>
              <a:cs typeface="Times New Roman" pitchFamily="18" charset="0"/>
            </a:endParaRPr>
          </a:p>
          <a:p>
            <a:pPr>
              <a:spcBef>
                <a:spcPct val="0"/>
              </a:spcBef>
              <a:buFontTx/>
              <a:buNone/>
            </a:pPr>
            <a:endParaRPr lang="en-US" altLang="en-US" sz="1200">
              <a:latin typeface="Times New Roman" pitchFamily="18" charset="0"/>
              <a:cs typeface="Times New Roman" pitchFamily="18" charset="0"/>
            </a:endParaRPr>
          </a:p>
        </p:txBody>
      </p:sp>
      <p:cxnSp>
        <p:nvCxnSpPr>
          <p:cNvPr id="17417" name="Straight Connector 51"/>
          <p:cNvCxnSpPr>
            <a:cxnSpLocks noChangeShapeType="1"/>
          </p:cNvCxnSpPr>
          <p:nvPr/>
        </p:nvCxnSpPr>
        <p:spPr bwMode="auto">
          <a:xfrm>
            <a:off x="228600" y="5562600"/>
            <a:ext cx="2667000" cy="1588"/>
          </a:xfrm>
          <a:prstGeom prst="line">
            <a:avLst/>
          </a:prstGeom>
          <a:noFill/>
          <a:ln w="9525" algn="ctr">
            <a:solidFill>
              <a:srgbClr val="00B050"/>
            </a:solidFill>
            <a:round/>
            <a:headEnd/>
            <a:tailEnd/>
          </a:ln>
          <a:extLst>
            <a:ext uri="{909E8E84-426E-40DD-AFC4-6F175D3DCCD1}">
              <a14:hiddenFill xmlns:a14="http://schemas.microsoft.com/office/drawing/2010/main">
                <a:noFill/>
              </a14:hiddenFill>
            </a:ext>
          </a:extLst>
        </p:spPr>
      </p:cxnSp>
      <p:sp>
        <p:nvSpPr>
          <p:cNvPr id="17418" name="TextBox 11"/>
          <p:cNvSpPr txBox="1">
            <a:spLocks noChangeArrowheads="1"/>
          </p:cNvSpPr>
          <p:nvPr/>
        </p:nvSpPr>
        <p:spPr bwMode="auto">
          <a:xfrm>
            <a:off x="228600" y="2057400"/>
            <a:ext cx="2819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dirty="0">
                <a:latin typeface="Times New Roman" pitchFamily="18" charset="0"/>
                <a:cs typeface="Times New Roman" pitchFamily="18" charset="0"/>
              </a:rPr>
              <a:t>THE TEXT FEATURES YOU SHOULD HAVE FOUND:</a:t>
            </a:r>
          </a:p>
          <a:p>
            <a:pPr>
              <a:spcBef>
                <a:spcPct val="0"/>
              </a:spcBef>
              <a:buFontTx/>
              <a:buNone/>
            </a:pPr>
            <a:endParaRPr lang="en-US" altLang="en-US" sz="800" b="1" dirty="0">
              <a:latin typeface="Times New Roman" pitchFamily="18" charset="0"/>
              <a:cs typeface="Times New Roman" pitchFamily="18" charset="0"/>
            </a:endParaRPr>
          </a:p>
          <a:p>
            <a:pPr lvl="1">
              <a:spcBef>
                <a:spcPct val="0"/>
              </a:spcBef>
              <a:buFont typeface="Wingdings" pitchFamily="2" charset="2"/>
              <a:buChar char="ü"/>
            </a:pPr>
            <a:r>
              <a:rPr lang="en-US" altLang="en-US" sz="1200" dirty="0">
                <a:latin typeface="Times New Roman" pitchFamily="18" charset="0"/>
                <a:cs typeface="Times New Roman" pitchFamily="18" charset="0"/>
              </a:rPr>
              <a:t> </a:t>
            </a:r>
            <a:r>
              <a:rPr lang="en-US" altLang="en-US" sz="1400" dirty="0">
                <a:latin typeface="Times New Roman" pitchFamily="18" charset="0"/>
                <a:cs typeface="Times New Roman" pitchFamily="18" charset="0"/>
              </a:rPr>
              <a:t>Title (Flying High)    </a:t>
            </a:r>
          </a:p>
          <a:p>
            <a:pPr lvl="1">
              <a:spcBef>
                <a:spcPct val="0"/>
              </a:spcBef>
              <a:buFont typeface="Wingdings" pitchFamily="2" charset="2"/>
              <a:buChar char="ü"/>
            </a:pPr>
            <a:r>
              <a:rPr lang="en-US" altLang="en-US" sz="1400" dirty="0">
                <a:latin typeface="Times New Roman" pitchFamily="18" charset="0"/>
                <a:cs typeface="Times New Roman" pitchFamily="18" charset="0"/>
              </a:rPr>
              <a:t> </a:t>
            </a:r>
            <a:r>
              <a:rPr lang="en-US" altLang="en-US" sz="1400" dirty="0">
                <a:latin typeface="Times New Roman" pitchFamily="18" charset="0"/>
                <a:cs typeface="Times New Roman" pitchFamily="18" charset="0"/>
              </a:rPr>
              <a:t>H</a:t>
            </a:r>
            <a:r>
              <a:rPr lang="en-US" altLang="en-US" sz="1400" dirty="0" smtClean="0">
                <a:latin typeface="Times New Roman" pitchFamily="18" charset="0"/>
                <a:cs typeface="Times New Roman" pitchFamily="18" charset="0"/>
              </a:rPr>
              <a:t>eading </a:t>
            </a:r>
            <a:r>
              <a:rPr lang="en-US" altLang="en-US" sz="1400" dirty="0">
                <a:latin typeface="Times New Roman" pitchFamily="18" charset="0"/>
                <a:cs typeface="Times New Roman" pitchFamily="18" charset="0"/>
              </a:rPr>
              <a:t>(Hand-wing)</a:t>
            </a:r>
          </a:p>
          <a:p>
            <a:pPr lvl="1">
              <a:spcBef>
                <a:spcPct val="0"/>
              </a:spcBef>
              <a:buFont typeface="Wingdings" pitchFamily="2" charset="2"/>
              <a:buChar char="ü"/>
            </a:pPr>
            <a:r>
              <a:rPr lang="en-US" altLang="en-US" sz="1400" dirty="0">
                <a:latin typeface="Times New Roman" pitchFamily="18" charset="0"/>
                <a:cs typeface="Times New Roman" pitchFamily="18" charset="0"/>
              </a:rPr>
              <a:t> Labels</a:t>
            </a:r>
          </a:p>
          <a:p>
            <a:pPr lvl="1">
              <a:spcBef>
                <a:spcPct val="0"/>
              </a:spcBef>
              <a:buFont typeface="Wingdings" pitchFamily="2" charset="2"/>
              <a:buChar char="ü"/>
            </a:pPr>
            <a:r>
              <a:rPr lang="en-US" altLang="en-US" sz="1400" dirty="0">
                <a:latin typeface="Times New Roman" pitchFamily="18" charset="0"/>
                <a:cs typeface="Times New Roman" pitchFamily="18" charset="0"/>
              </a:rPr>
              <a:t> A Caption</a:t>
            </a:r>
          </a:p>
          <a:p>
            <a:pPr lvl="1">
              <a:spcBef>
                <a:spcPct val="0"/>
              </a:spcBef>
              <a:buFont typeface="Wingdings" pitchFamily="2" charset="2"/>
              <a:buChar char="ü"/>
            </a:pPr>
            <a:r>
              <a:rPr lang="en-US" altLang="en-US" sz="1400" dirty="0">
                <a:latin typeface="Times New Roman" pitchFamily="18" charset="0"/>
                <a:cs typeface="Times New Roman" pitchFamily="18" charset="0"/>
              </a:rPr>
              <a:t> A Photograph</a:t>
            </a:r>
          </a:p>
          <a:p>
            <a:pPr lvl="1">
              <a:spcBef>
                <a:spcPct val="0"/>
              </a:spcBef>
              <a:buFont typeface="Wingdings" pitchFamily="2" charset="2"/>
              <a:buChar char="ü"/>
            </a:pPr>
            <a:r>
              <a:rPr lang="en-US" altLang="en-US" sz="1400" dirty="0">
                <a:latin typeface="Times New Roman" pitchFamily="18" charset="0"/>
                <a:cs typeface="Times New Roman" pitchFamily="18" charset="0"/>
              </a:rPr>
              <a:t> A Diagram</a:t>
            </a:r>
          </a:p>
          <a:p>
            <a:pPr lvl="1">
              <a:spcBef>
                <a:spcPct val="0"/>
              </a:spcBef>
              <a:buFont typeface="Wingdings" pitchFamily="2" charset="2"/>
              <a:buChar char="ü"/>
            </a:pPr>
            <a:r>
              <a:rPr lang="en-US" altLang="en-US" sz="1400" dirty="0">
                <a:latin typeface="Times New Roman" pitchFamily="18" charset="0"/>
                <a:cs typeface="Times New Roman" pitchFamily="18" charset="0"/>
              </a:rPr>
              <a:t> Bold Print</a:t>
            </a:r>
          </a:p>
          <a:p>
            <a:pPr lvl="1">
              <a:spcBef>
                <a:spcPct val="0"/>
              </a:spcBef>
              <a:buFont typeface="Wingdings" pitchFamily="2" charset="2"/>
              <a:buChar char="ü"/>
            </a:pPr>
            <a:r>
              <a:rPr lang="en-US" altLang="en-US" sz="1400" dirty="0">
                <a:latin typeface="Times New Roman" pitchFamily="18" charset="0"/>
                <a:cs typeface="Times New Roman" pitchFamily="18" charset="0"/>
              </a:rPr>
              <a:t> Italics</a:t>
            </a:r>
          </a:p>
        </p:txBody>
      </p:sp>
      <p:sp>
        <p:nvSpPr>
          <p:cNvPr id="17419" name="TextBox 12"/>
          <p:cNvSpPr txBox="1">
            <a:spLocks noChangeArrowheads="1"/>
          </p:cNvSpPr>
          <p:nvPr/>
        </p:nvSpPr>
        <p:spPr bwMode="auto">
          <a:xfrm>
            <a:off x="3048000" y="2057400"/>
            <a:ext cx="5105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dirty="0">
                <a:latin typeface="Times New Roman" pitchFamily="18" charset="0"/>
                <a:cs typeface="Times New Roman" pitchFamily="18" charset="0"/>
              </a:rPr>
              <a:t>NEXT TIME YOU READ</a:t>
            </a:r>
          </a:p>
          <a:p>
            <a:pPr algn="just">
              <a:spcBef>
                <a:spcPct val="0"/>
              </a:spcBef>
              <a:buFontTx/>
              <a:buNone/>
            </a:pPr>
            <a:r>
              <a:rPr lang="en-US" altLang="en-US" sz="1400" dirty="0">
                <a:latin typeface="Times New Roman" pitchFamily="18" charset="0"/>
                <a:cs typeface="Times New Roman" pitchFamily="18" charset="0"/>
              </a:rPr>
              <a:t>Pay attention to the text features as you read.  See if you can put them to use to increase your comprehension and maybe you will even finish your assignment in less time!</a:t>
            </a:r>
          </a:p>
          <a:p>
            <a:pPr>
              <a:spcBef>
                <a:spcPct val="0"/>
              </a:spcBef>
              <a:buFontTx/>
              <a:buNone/>
            </a:pPr>
            <a:endParaRPr lang="en-US" altLang="en-US" sz="2400" b="1" dirty="0">
              <a:latin typeface="Times New Roman" pitchFamily="18" charset="0"/>
              <a:cs typeface="Times New Roman" pitchFamily="18" charset="0"/>
            </a:endParaRPr>
          </a:p>
          <a:p>
            <a:pPr>
              <a:spcBef>
                <a:spcPct val="0"/>
              </a:spcBef>
              <a:buFontTx/>
              <a:buNone/>
            </a:pPr>
            <a:endParaRPr lang="en-US" alt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Line 7"/>
          <p:cNvSpPr>
            <a:spLocks noChangeShapeType="1"/>
          </p:cNvSpPr>
          <p:nvPr/>
        </p:nvSpPr>
        <p:spPr bwMode="auto">
          <a:xfrm>
            <a:off x="304800" y="2057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7175" name="Text Box 22"/>
          <p:cNvSpPr txBox="1">
            <a:spLocks noChangeArrowheads="1"/>
          </p:cNvSpPr>
          <p:nvPr/>
        </p:nvSpPr>
        <p:spPr bwMode="auto">
          <a:xfrm>
            <a:off x="304800" y="4572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dirty="0">
                <a:solidFill>
                  <a:srgbClr val="4C4C4C"/>
                </a:solidFill>
                <a:latin typeface="Bernard MT Condensed" pitchFamily="18" charset="0"/>
                <a:cs typeface="Times New Roman" pitchFamily="18" charset="0"/>
              </a:rPr>
              <a:t>PRINT FEATURES</a:t>
            </a:r>
          </a:p>
          <a:p>
            <a:pPr algn="ctr">
              <a:spcBef>
                <a:spcPct val="50000"/>
              </a:spcBef>
              <a:buFontTx/>
              <a:buNone/>
            </a:pPr>
            <a:r>
              <a:rPr lang="en-US" altLang="en-US" sz="2800" b="1" i="1" dirty="0">
                <a:solidFill>
                  <a:srgbClr val="4C4C4C"/>
                </a:solidFill>
                <a:latin typeface="Bernard MT Condensed" pitchFamily="18" charset="0"/>
                <a:cs typeface="Times New Roman" pitchFamily="18" charset="0"/>
              </a:rPr>
              <a:t>Guide readers through the patterns of organization</a:t>
            </a:r>
            <a:endParaRPr lang="en-US" altLang="en-US" sz="2800" b="1" i="1" dirty="0">
              <a:latin typeface="Bernard MT Condensed" pitchFamily="18" charset="0"/>
              <a:cs typeface="Times New Roman" pitchFamily="18" charset="0"/>
            </a:endParaRPr>
          </a:p>
        </p:txBody>
      </p:sp>
      <p:sp>
        <p:nvSpPr>
          <p:cNvPr id="7176" name="Rectangle 9"/>
          <p:cNvSpPr>
            <a:spLocks noChangeArrowheads="1"/>
          </p:cNvSpPr>
          <p:nvPr/>
        </p:nvSpPr>
        <p:spPr bwMode="auto">
          <a:xfrm>
            <a:off x="533400" y="2209800"/>
            <a:ext cx="5410200" cy="3581400"/>
          </a:xfrm>
          <a:prstGeom prst="rect">
            <a:avLst/>
          </a:prstGeom>
          <a:solidFill>
            <a:srgbClr val="00B05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latin typeface="Times" charset="0"/>
            </a:endParaRPr>
          </a:p>
        </p:txBody>
      </p:sp>
      <p:cxnSp>
        <p:nvCxnSpPr>
          <p:cNvPr id="7177" name="Straight Connector 22"/>
          <p:cNvCxnSpPr>
            <a:cxnSpLocks noChangeShapeType="1"/>
          </p:cNvCxnSpPr>
          <p:nvPr/>
        </p:nvCxnSpPr>
        <p:spPr bwMode="auto">
          <a:xfrm rot="5400000">
            <a:off x="800894" y="3999706"/>
            <a:ext cx="3581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78" name="Straight Connector 24"/>
          <p:cNvCxnSpPr>
            <a:cxnSpLocks noChangeShapeType="1"/>
          </p:cNvCxnSpPr>
          <p:nvPr/>
        </p:nvCxnSpPr>
        <p:spPr bwMode="auto">
          <a:xfrm>
            <a:off x="533400" y="26670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179" name="TextBox 25"/>
          <p:cNvSpPr txBox="1">
            <a:spLocks noChangeArrowheads="1"/>
          </p:cNvSpPr>
          <p:nvPr/>
        </p:nvSpPr>
        <p:spPr bwMode="auto">
          <a:xfrm>
            <a:off x="533400" y="2209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dirty="0">
                <a:latin typeface="Times New Roman" pitchFamily="18" charset="0"/>
                <a:cs typeface="Times New Roman" pitchFamily="18" charset="0"/>
              </a:rPr>
              <a:t>Feature                Helps the Reader…</a:t>
            </a:r>
          </a:p>
        </p:txBody>
      </p:sp>
      <p:cxnSp>
        <p:nvCxnSpPr>
          <p:cNvPr id="7180" name="Straight Connector 29"/>
          <p:cNvCxnSpPr>
            <a:cxnSpLocks noChangeShapeType="1"/>
          </p:cNvCxnSpPr>
          <p:nvPr/>
        </p:nvCxnSpPr>
        <p:spPr bwMode="auto">
          <a:xfrm>
            <a:off x="533400" y="32004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81" name="Straight Connector 30"/>
          <p:cNvCxnSpPr>
            <a:cxnSpLocks noChangeShapeType="1"/>
          </p:cNvCxnSpPr>
          <p:nvPr/>
        </p:nvCxnSpPr>
        <p:spPr bwMode="auto">
          <a:xfrm>
            <a:off x="533400" y="37338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82" name="Straight Connector 31"/>
          <p:cNvCxnSpPr>
            <a:cxnSpLocks noChangeShapeType="1"/>
          </p:cNvCxnSpPr>
          <p:nvPr/>
        </p:nvCxnSpPr>
        <p:spPr bwMode="auto">
          <a:xfrm>
            <a:off x="533400" y="42672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83" name="Straight Connector 32"/>
          <p:cNvCxnSpPr>
            <a:cxnSpLocks noChangeShapeType="1"/>
          </p:cNvCxnSpPr>
          <p:nvPr/>
        </p:nvCxnSpPr>
        <p:spPr bwMode="auto">
          <a:xfrm>
            <a:off x="533400" y="48006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184" name="TextBox 33"/>
          <p:cNvSpPr txBox="1">
            <a:spLocks noChangeArrowheads="1"/>
          </p:cNvSpPr>
          <p:nvPr/>
        </p:nvSpPr>
        <p:spPr bwMode="auto">
          <a:xfrm>
            <a:off x="533400" y="26670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Table of Contents                    identify key topics in the book and the 		       order they are presented in</a:t>
            </a:r>
          </a:p>
        </p:txBody>
      </p:sp>
      <p:sp>
        <p:nvSpPr>
          <p:cNvPr id="7185" name="TextBox 34"/>
          <p:cNvSpPr txBox="1">
            <a:spLocks noChangeArrowheads="1"/>
          </p:cNvSpPr>
          <p:nvPr/>
        </p:nvSpPr>
        <p:spPr bwMode="auto">
          <a:xfrm>
            <a:off x="533400" y="32004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Index                                       see everything in the text listed 			       alphabetically with page numbers</a:t>
            </a:r>
          </a:p>
        </p:txBody>
      </p:sp>
      <p:sp>
        <p:nvSpPr>
          <p:cNvPr id="7186" name="TextBox 35"/>
          <p:cNvSpPr txBox="1">
            <a:spLocks noChangeArrowheads="1"/>
          </p:cNvSpPr>
          <p:nvPr/>
        </p:nvSpPr>
        <p:spPr bwMode="auto">
          <a:xfrm>
            <a:off x="533400" y="37338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Glossary	 	       define words contained in the text</a:t>
            </a:r>
          </a:p>
        </p:txBody>
      </p:sp>
      <p:sp>
        <p:nvSpPr>
          <p:cNvPr id="7187" name="TextBox 36"/>
          <p:cNvSpPr txBox="1">
            <a:spLocks noChangeArrowheads="1"/>
          </p:cNvSpPr>
          <p:nvPr/>
        </p:nvSpPr>
        <p:spPr bwMode="auto">
          <a:xfrm>
            <a:off x="533400" y="42672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Preface 		        set a purpose for reading, get an overview 		        of the content</a:t>
            </a:r>
          </a:p>
        </p:txBody>
      </p:sp>
      <p:cxnSp>
        <p:nvCxnSpPr>
          <p:cNvPr id="7188" name="Straight Connector 38"/>
          <p:cNvCxnSpPr>
            <a:cxnSpLocks noChangeShapeType="1"/>
          </p:cNvCxnSpPr>
          <p:nvPr/>
        </p:nvCxnSpPr>
        <p:spPr bwMode="auto">
          <a:xfrm>
            <a:off x="533400" y="52578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189" name="Straight Connector 39"/>
          <p:cNvCxnSpPr>
            <a:cxnSpLocks noChangeShapeType="1"/>
          </p:cNvCxnSpPr>
          <p:nvPr/>
        </p:nvCxnSpPr>
        <p:spPr bwMode="auto">
          <a:xfrm>
            <a:off x="533400" y="57912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190" name="TextBox 40"/>
          <p:cNvSpPr txBox="1">
            <a:spLocks noChangeArrowheads="1"/>
          </p:cNvSpPr>
          <p:nvPr/>
        </p:nvSpPr>
        <p:spPr bwMode="auto">
          <a:xfrm>
            <a:off x="533400" y="48006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Pronunciation Guide                say the words</a:t>
            </a:r>
          </a:p>
        </p:txBody>
      </p:sp>
      <p:sp>
        <p:nvSpPr>
          <p:cNvPr id="7191" name="TextBox 41"/>
          <p:cNvSpPr txBox="1">
            <a:spLocks noChangeArrowheads="1"/>
          </p:cNvSpPr>
          <p:nvPr/>
        </p:nvSpPr>
        <p:spPr bwMode="auto">
          <a:xfrm>
            <a:off x="533400" y="52578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Appendix                                 by offering additional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31750" name="Picture 6" descr="http://teenslearntodrive.com/wp-content/uploads/Table-of-Cont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479" y="609600"/>
            <a:ext cx="4551521" cy="580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5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32772" name="Picture 4" descr="http://emhs.org.au/files/images/content/Whats_in_a_Name_-_Index_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62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6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48130" name="Picture 2" descr="http://www.adventuretales.com/images/gloss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7" y="552450"/>
            <a:ext cx="4572000"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5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50178" name="Picture 2" descr="http://1.bp.blogspot.com/-VLktNn-IiYI/UQwja7Y7GpI/AAAAAAAAAY0/h4fvZGXFfxw/s1600/Screen+shot+2013-02-01+at+12.19.06+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857" y="990593"/>
            <a:ext cx="3314286" cy="419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18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1"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52226" name="Picture 2" descr="http://tesl-ej.org/ej43/a3-app_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609600"/>
            <a:ext cx="5324475" cy="60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95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p:cNvSpPr>
            <a:spLocks noChangeShapeType="1"/>
          </p:cNvSpPr>
          <p:nvPr/>
        </p:nvSpPr>
        <p:spPr bwMode="auto">
          <a:xfrm>
            <a:off x="304800" y="4572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7" name="Line 6"/>
          <p:cNvSpPr>
            <a:spLocks noChangeShapeType="1"/>
          </p:cNvSpPr>
          <p:nvPr/>
        </p:nvSpPr>
        <p:spPr bwMode="auto">
          <a:xfrm>
            <a:off x="304800" y="4953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8" name="Line 7"/>
          <p:cNvSpPr>
            <a:spLocks noChangeShapeType="1"/>
          </p:cNvSpPr>
          <p:nvPr/>
        </p:nvSpPr>
        <p:spPr bwMode="auto">
          <a:xfrm>
            <a:off x="304800" y="2057400"/>
            <a:ext cx="8534400" cy="0"/>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Rectangle 21"/>
          <p:cNvSpPr>
            <a:spLocks noChangeArrowheads="1"/>
          </p:cNvSpPr>
          <p:nvPr/>
        </p:nvSpPr>
        <p:spPr bwMode="auto">
          <a:xfrm>
            <a:off x="6248400" y="46482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sp>
        <p:nvSpPr>
          <p:cNvPr id="11270" name="Text Box 22"/>
          <p:cNvSpPr txBox="1">
            <a:spLocks noChangeArrowheads="1"/>
          </p:cNvSpPr>
          <p:nvPr/>
        </p:nvSpPr>
        <p:spPr bwMode="auto">
          <a:xfrm>
            <a:off x="304800" y="457200"/>
            <a:ext cx="8534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50000"/>
              </a:spcBef>
              <a:buFontTx/>
              <a:buNone/>
            </a:pPr>
            <a:r>
              <a:rPr lang="en-US" altLang="en-US" sz="5400" b="1">
                <a:solidFill>
                  <a:srgbClr val="4C4C4C"/>
                </a:solidFill>
                <a:latin typeface="Bernard MT Condensed" pitchFamily="18" charset="0"/>
                <a:cs typeface="Times New Roman" pitchFamily="18" charset="0"/>
              </a:rPr>
              <a:t>GRAPHIC AIDS</a:t>
            </a:r>
          </a:p>
          <a:p>
            <a:pPr algn="ctr">
              <a:spcBef>
                <a:spcPct val="50000"/>
              </a:spcBef>
              <a:buFontTx/>
              <a:buNone/>
            </a:pPr>
            <a:r>
              <a:rPr lang="en-US" altLang="en-US" sz="2800" b="1" i="1">
                <a:solidFill>
                  <a:srgbClr val="4C4C4C"/>
                </a:solidFill>
                <a:latin typeface="Bernard MT Condensed" pitchFamily="18" charset="0"/>
                <a:cs typeface="Times New Roman" pitchFamily="18" charset="0"/>
              </a:rPr>
              <a:t>Represent information in some specific way</a:t>
            </a:r>
          </a:p>
          <a:p>
            <a:pPr algn="ctr">
              <a:spcBef>
                <a:spcPct val="50000"/>
              </a:spcBef>
              <a:buFontTx/>
              <a:buNone/>
            </a:pPr>
            <a:endParaRPr lang="en-US" altLang="en-US" sz="5400" b="1">
              <a:solidFill>
                <a:srgbClr val="4C4C4C"/>
              </a:solidFill>
              <a:latin typeface="Bernard MT Condensed" pitchFamily="18" charset="0"/>
              <a:cs typeface="Times New Roman" pitchFamily="18" charset="0"/>
            </a:endParaRPr>
          </a:p>
        </p:txBody>
      </p:sp>
      <p:sp>
        <p:nvSpPr>
          <p:cNvPr id="11271" name="Rectangle 9"/>
          <p:cNvSpPr>
            <a:spLocks noChangeArrowheads="1"/>
          </p:cNvSpPr>
          <p:nvPr/>
        </p:nvSpPr>
        <p:spPr bwMode="auto">
          <a:xfrm>
            <a:off x="533400" y="2209800"/>
            <a:ext cx="5410200" cy="4419600"/>
          </a:xfrm>
          <a:prstGeom prst="rect">
            <a:avLst/>
          </a:prstGeom>
          <a:solidFill>
            <a:srgbClr val="00B05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endParaRPr lang="en-US" altLang="en-US" sz="2400">
              <a:latin typeface="Times" charset="0"/>
            </a:endParaRPr>
          </a:p>
        </p:txBody>
      </p:sp>
      <p:cxnSp>
        <p:nvCxnSpPr>
          <p:cNvPr id="11272" name="Straight Connector 22"/>
          <p:cNvCxnSpPr>
            <a:cxnSpLocks noChangeShapeType="1"/>
          </p:cNvCxnSpPr>
          <p:nvPr/>
        </p:nvCxnSpPr>
        <p:spPr bwMode="auto">
          <a:xfrm rot="5400000">
            <a:off x="800894" y="3999706"/>
            <a:ext cx="3581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73" name="Straight Connector 24"/>
          <p:cNvCxnSpPr>
            <a:cxnSpLocks noChangeShapeType="1"/>
          </p:cNvCxnSpPr>
          <p:nvPr/>
        </p:nvCxnSpPr>
        <p:spPr bwMode="auto">
          <a:xfrm>
            <a:off x="533400" y="26670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74" name="TextBox 25"/>
          <p:cNvSpPr txBox="1">
            <a:spLocks noChangeArrowheads="1"/>
          </p:cNvSpPr>
          <p:nvPr/>
        </p:nvSpPr>
        <p:spPr bwMode="auto">
          <a:xfrm>
            <a:off x="533400" y="2209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dirty="0">
                <a:latin typeface="Times New Roman" pitchFamily="18" charset="0"/>
                <a:cs typeface="Times New Roman" pitchFamily="18" charset="0"/>
              </a:rPr>
              <a:t>Feature                Helps the Reader…</a:t>
            </a:r>
          </a:p>
        </p:txBody>
      </p:sp>
      <p:cxnSp>
        <p:nvCxnSpPr>
          <p:cNvPr id="11275" name="Straight Connector 29"/>
          <p:cNvCxnSpPr>
            <a:cxnSpLocks noChangeShapeType="1"/>
          </p:cNvCxnSpPr>
          <p:nvPr/>
        </p:nvCxnSpPr>
        <p:spPr bwMode="auto">
          <a:xfrm>
            <a:off x="533400" y="32004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76" name="Straight Connector 30"/>
          <p:cNvCxnSpPr>
            <a:cxnSpLocks noChangeShapeType="1"/>
          </p:cNvCxnSpPr>
          <p:nvPr/>
        </p:nvCxnSpPr>
        <p:spPr bwMode="auto">
          <a:xfrm>
            <a:off x="533400" y="37338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77" name="Straight Connector 31"/>
          <p:cNvCxnSpPr>
            <a:cxnSpLocks noChangeShapeType="1"/>
          </p:cNvCxnSpPr>
          <p:nvPr/>
        </p:nvCxnSpPr>
        <p:spPr bwMode="auto">
          <a:xfrm>
            <a:off x="533400" y="42672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78" name="Straight Connector 32"/>
          <p:cNvCxnSpPr>
            <a:cxnSpLocks noChangeShapeType="1"/>
          </p:cNvCxnSpPr>
          <p:nvPr/>
        </p:nvCxnSpPr>
        <p:spPr bwMode="auto">
          <a:xfrm>
            <a:off x="533400" y="48006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79" name="TextBox 33"/>
          <p:cNvSpPr txBox="1">
            <a:spLocks noChangeArrowheads="1"/>
          </p:cNvSpPr>
          <p:nvPr/>
        </p:nvSpPr>
        <p:spPr bwMode="auto">
          <a:xfrm>
            <a:off x="533400" y="26670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Bold Print		        by signaling the word is important and/or 		       found in the glossary</a:t>
            </a:r>
          </a:p>
        </p:txBody>
      </p:sp>
      <p:sp>
        <p:nvSpPr>
          <p:cNvPr id="11280" name="TextBox 34"/>
          <p:cNvSpPr txBox="1">
            <a:spLocks noChangeArrowheads="1"/>
          </p:cNvSpPr>
          <p:nvPr/>
        </p:nvSpPr>
        <p:spPr bwMode="auto">
          <a:xfrm>
            <a:off x="533400" y="32004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Italics		        understand the word is important</a:t>
            </a:r>
          </a:p>
        </p:txBody>
      </p:sp>
      <p:sp>
        <p:nvSpPr>
          <p:cNvPr id="11281" name="TextBox 35"/>
          <p:cNvSpPr txBox="1">
            <a:spLocks noChangeArrowheads="1"/>
          </p:cNvSpPr>
          <p:nvPr/>
        </p:nvSpPr>
        <p:spPr bwMode="auto">
          <a:xfrm>
            <a:off x="533400" y="37338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Bullets		        emphasize key points/ concepts</a:t>
            </a:r>
          </a:p>
        </p:txBody>
      </p:sp>
      <p:sp>
        <p:nvSpPr>
          <p:cNvPr id="11282" name="TextBox 36"/>
          <p:cNvSpPr txBox="1">
            <a:spLocks noChangeArrowheads="1"/>
          </p:cNvSpPr>
          <p:nvPr/>
        </p:nvSpPr>
        <p:spPr bwMode="auto">
          <a:xfrm>
            <a:off x="533400" y="42672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Titles		        locate different categories in the text</a:t>
            </a:r>
          </a:p>
        </p:txBody>
      </p:sp>
      <p:cxnSp>
        <p:nvCxnSpPr>
          <p:cNvPr id="11283" name="Straight Connector 38"/>
          <p:cNvCxnSpPr>
            <a:cxnSpLocks noChangeShapeType="1"/>
          </p:cNvCxnSpPr>
          <p:nvPr/>
        </p:nvCxnSpPr>
        <p:spPr bwMode="auto">
          <a:xfrm>
            <a:off x="533400" y="52578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84" name="Straight Connector 39"/>
          <p:cNvCxnSpPr>
            <a:cxnSpLocks noChangeShapeType="1"/>
          </p:cNvCxnSpPr>
          <p:nvPr/>
        </p:nvCxnSpPr>
        <p:spPr bwMode="auto">
          <a:xfrm>
            <a:off x="533400" y="57150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85" name="TextBox 40"/>
          <p:cNvSpPr txBox="1">
            <a:spLocks noChangeArrowheads="1"/>
          </p:cNvSpPr>
          <p:nvPr/>
        </p:nvSpPr>
        <p:spPr bwMode="auto">
          <a:xfrm>
            <a:off x="533400" y="48006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Headings		        identify topics throughout the book as 		        they skim and scan</a:t>
            </a:r>
          </a:p>
        </p:txBody>
      </p:sp>
      <p:sp>
        <p:nvSpPr>
          <p:cNvPr id="11286" name="TextBox 41"/>
          <p:cNvSpPr txBox="1">
            <a:spLocks noChangeArrowheads="1"/>
          </p:cNvSpPr>
          <p:nvPr/>
        </p:nvSpPr>
        <p:spPr bwMode="auto">
          <a:xfrm>
            <a:off x="533400" y="52578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dirty="0">
                <a:latin typeface="Times New Roman" pitchFamily="18" charset="0"/>
                <a:cs typeface="Times New Roman" pitchFamily="18" charset="0"/>
              </a:rPr>
              <a:t>Subheadings	  	        navigate through sections of text</a:t>
            </a:r>
          </a:p>
        </p:txBody>
      </p:sp>
      <p:cxnSp>
        <p:nvCxnSpPr>
          <p:cNvPr id="11287" name="Straight Connector 23"/>
          <p:cNvCxnSpPr>
            <a:cxnSpLocks noChangeShapeType="1"/>
          </p:cNvCxnSpPr>
          <p:nvPr/>
        </p:nvCxnSpPr>
        <p:spPr bwMode="auto">
          <a:xfrm>
            <a:off x="533400" y="6248400"/>
            <a:ext cx="5410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288" name="Straight Connector 28"/>
          <p:cNvCxnSpPr>
            <a:cxnSpLocks noChangeShapeType="1"/>
          </p:cNvCxnSpPr>
          <p:nvPr/>
        </p:nvCxnSpPr>
        <p:spPr bwMode="auto">
          <a:xfrm rot="5400000">
            <a:off x="2171701" y="6210300"/>
            <a:ext cx="838200"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289" name="TextBox 37"/>
          <p:cNvSpPr txBox="1">
            <a:spLocks noChangeArrowheads="1"/>
          </p:cNvSpPr>
          <p:nvPr/>
        </p:nvSpPr>
        <p:spPr bwMode="auto">
          <a:xfrm>
            <a:off x="457200" y="5715000"/>
            <a:ext cx="5410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200" dirty="0">
                <a:latin typeface="Times New Roman" pitchFamily="18" charset="0"/>
                <a:cs typeface="Times New Roman" pitchFamily="18" charset="0"/>
              </a:rPr>
              <a:t>  </a:t>
            </a:r>
            <a:r>
              <a:rPr lang="en-US" altLang="en-US" sz="1200" dirty="0" smtClean="0">
                <a:latin typeface="Times New Roman" pitchFamily="18" charset="0"/>
                <a:cs typeface="Times New Roman" pitchFamily="18" charset="0"/>
              </a:rPr>
              <a:t>Diagram with Labeled Part</a:t>
            </a:r>
            <a:r>
              <a:rPr lang="en-US" altLang="en-US" sz="1400" dirty="0" smtClean="0">
                <a:latin typeface="Times New Roman" pitchFamily="18" charset="0"/>
                <a:cs typeface="Times New Roman" pitchFamily="18" charset="0"/>
              </a:rPr>
              <a:t>s</a:t>
            </a:r>
            <a:r>
              <a:rPr lang="en-US" altLang="en-US" sz="1400" dirty="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          identify </a:t>
            </a:r>
            <a:r>
              <a:rPr lang="en-US" altLang="en-US" sz="1400" dirty="0">
                <a:latin typeface="Times New Roman" pitchFamily="18" charset="0"/>
                <a:cs typeface="Times New Roman" pitchFamily="18" charset="0"/>
              </a:rPr>
              <a:t>a picture and/or its parts	</a:t>
            </a:r>
            <a:r>
              <a:rPr lang="en-US" altLang="en-US" sz="2400" dirty="0">
                <a:latin typeface="Times" charset="0"/>
              </a:rPr>
              <a:t>	</a:t>
            </a:r>
          </a:p>
        </p:txBody>
      </p:sp>
      <p:sp>
        <p:nvSpPr>
          <p:cNvPr id="11290" name="TextBox 42"/>
          <p:cNvSpPr txBox="1">
            <a:spLocks noChangeArrowheads="1"/>
          </p:cNvSpPr>
          <p:nvPr/>
        </p:nvSpPr>
        <p:spPr bwMode="auto">
          <a:xfrm>
            <a:off x="533400" y="624840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1400">
                <a:latin typeface="Times New Roman" pitchFamily="18" charset="0"/>
                <a:cs typeface="Times New Roman" pitchFamily="18" charset="0"/>
              </a:rPr>
              <a:t>Captions 		      understand pictures and photographs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15"/>
          <p:cNvSpPr txBox="1">
            <a:spLocks noChangeArrowheads="1"/>
          </p:cNvSpPr>
          <p:nvPr/>
        </p:nvSpPr>
        <p:spPr bwMode="auto">
          <a:xfrm>
            <a:off x="6858000" y="990600"/>
            <a:ext cx="2057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a:p>
            <a:pPr>
              <a:spcBef>
                <a:spcPct val="50000"/>
              </a:spcBef>
              <a:buFontTx/>
              <a:buNone/>
            </a:pPr>
            <a:endParaRPr lang="en-US" altLang="en-US" sz="1200">
              <a:latin typeface="Times" charset="0"/>
            </a:endParaRPr>
          </a:p>
        </p:txBody>
      </p:sp>
      <p:sp>
        <p:nvSpPr>
          <p:cNvPr id="7174" name="Rectangle 21"/>
          <p:cNvSpPr>
            <a:spLocks noChangeArrowheads="1"/>
          </p:cNvSpPr>
          <p:nvPr/>
        </p:nvSpPr>
        <p:spPr bwMode="auto">
          <a:xfrm>
            <a:off x="4724400" y="4953000"/>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50000"/>
              </a:spcBef>
              <a:buFontTx/>
              <a:buNone/>
            </a:pPr>
            <a:endParaRPr lang="en-US" altLang="en-US" sz="1200">
              <a:solidFill>
                <a:srgbClr val="4C4C4C"/>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155" y="-76200"/>
            <a:ext cx="481965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35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4"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4" charset="0"/>
            <a:ea typeface="ＭＳ Ｐゴシック" pitchFamily="-4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TotalTime>
  <Words>318</Words>
  <Application>Microsoft Office PowerPoint</Application>
  <PresentationFormat>On-screen Show (4:3)</PresentationFormat>
  <Paragraphs>107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clearly presented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 pearce</dc:creator>
  <cp:lastModifiedBy>Watson, Jimmi L</cp:lastModifiedBy>
  <cp:revision>93</cp:revision>
  <cp:lastPrinted>2015-01-05T17:38:50Z</cp:lastPrinted>
  <dcterms:created xsi:type="dcterms:W3CDTF">2007-10-10T08:29:48Z</dcterms:created>
  <dcterms:modified xsi:type="dcterms:W3CDTF">2015-01-06T17:56:19Z</dcterms:modified>
</cp:coreProperties>
</file>