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70" r:id="rId9"/>
    <p:sldId id="260" r:id="rId10"/>
    <p:sldId id="264" r:id="rId11"/>
    <p:sldId id="265" r:id="rId12"/>
    <p:sldId id="266" r:id="rId13"/>
    <p:sldId id="267" r:id="rId14"/>
    <p:sldId id="268" r:id="rId15"/>
    <p:sldId id="271" r:id="rId16"/>
    <p:sldId id="278" r:id="rId17"/>
    <p:sldId id="279" r:id="rId18"/>
    <p:sldId id="280" r:id="rId19"/>
    <p:sldId id="272" r:id="rId20"/>
    <p:sldId id="273" r:id="rId21"/>
    <p:sldId id="274" r:id="rId22"/>
    <p:sldId id="275" r:id="rId23"/>
    <p:sldId id="277"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4"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8C021D0-AF31-4CD5-BECF-6AA84B191C2A}" type="datetimeFigureOut">
              <a:rPr lang="en-US" smtClean="0"/>
              <a:t>10/6/2014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0A27B24-49D1-4DF5-8682-B75CB8EE841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C021D0-AF31-4CD5-BECF-6AA84B191C2A}"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27B24-49D1-4DF5-8682-B75CB8EE84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C021D0-AF31-4CD5-BECF-6AA84B191C2A}"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27B24-49D1-4DF5-8682-B75CB8EE84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C021D0-AF31-4CD5-BECF-6AA84B191C2A}"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27B24-49D1-4DF5-8682-B75CB8EE84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C021D0-AF31-4CD5-BECF-6AA84B191C2A}"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0A27B24-49D1-4DF5-8682-B75CB8EE841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C021D0-AF31-4CD5-BECF-6AA84B191C2A}"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27B24-49D1-4DF5-8682-B75CB8EE84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C021D0-AF31-4CD5-BECF-6AA84B191C2A}" type="datetimeFigureOut">
              <a:rPr lang="en-US" smtClean="0"/>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27B24-49D1-4DF5-8682-B75CB8EE84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C021D0-AF31-4CD5-BECF-6AA84B191C2A}" type="datetimeFigureOut">
              <a:rPr lang="en-US" smtClean="0"/>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27B24-49D1-4DF5-8682-B75CB8EE84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021D0-AF31-4CD5-BECF-6AA84B191C2A}" type="datetimeFigureOut">
              <a:rPr lang="en-US" smtClean="0"/>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27B24-49D1-4DF5-8682-B75CB8EE84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C021D0-AF31-4CD5-BECF-6AA84B191C2A}"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27B24-49D1-4DF5-8682-B75CB8EE84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C021D0-AF31-4CD5-BECF-6AA84B191C2A}"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27B24-49D1-4DF5-8682-B75CB8EE84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8C021D0-AF31-4CD5-BECF-6AA84B191C2A}" type="datetimeFigureOut">
              <a:rPr lang="en-US" smtClean="0"/>
              <a:t>10/6/2014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0A27B24-49D1-4DF5-8682-B75CB8EE841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62000"/>
            <a:ext cx="3276600" cy="8077200"/>
          </a:xfrm>
        </p:spPr>
        <p:txBody>
          <a:bodyPr vert="wordArtVert">
            <a:noAutofit/>
          </a:bodyPr>
          <a:lstStyle/>
          <a:p>
            <a:r>
              <a:rPr lang="en-US" sz="6000" dirty="0" smtClean="0"/>
              <a:t>Fiction TERMS</a:t>
            </a:r>
            <a:endParaRPr lang="en-US" sz="6000" dirty="0"/>
          </a:p>
        </p:txBody>
      </p:sp>
      <p:pic>
        <p:nvPicPr>
          <p:cNvPr id="1026" name="Picture 2" descr="C:\Program Files\Microsoft Office\MEDIA\CAGCAT10\j029912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533399"/>
            <a:ext cx="3538423" cy="5806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380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231" y="5685692"/>
            <a:ext cx="8229600" cy="1143000"/>
          </a:xfrm>
        </p:spPr>
        <p:txBody>
          <a:bodyPr>
            <a:noAutofit/>
          </a:bodyPr>
          <a:lstStyle/>
          <a:p>
            <a:pPr algn="r"/>
            <a:r>
              <a:rPr lang="en-US" sz="7200" dirty="0" smtClean="0"/>
              <a:t>Character</a:t>
            </a:r>
            <a:endParaRPr lang="en-US" sz="7200" dirty="0"/>
          </a:p>
        </p:txBody>
      </p:sp>
      <p:sp>
        <p:nvSpPr>
          <p:cNvPr id="3" name="Content Placeholder 2"/>
          <p:cNvSpPr>
            <a:spLocks noGrp="1"/>
          </p:cNvSpPr>
          <p:nvPr>
            <p:ph sz="half" idx="1"/>
          </p:nvPr>
        </p:nvSpPr>
        <p:spPr>
          <a:xfrm>
            <a:off x="0" y="2186354"/>
            <a:ext cx="4495800" cy="4648200"/>
          </a:xfrm>
        </p:spPr>
        <p:txBody>
          <a:bodyPr>
            <a:normAutofit/>
          </a:bodyPr>
          <a:lstStyle/>
          <a:p>
            <a:r>
              <a:rPr lang="en-US" sz="3600" dirty="0" smtClean="0"/>
              <a:t>The people, animals, or imaginary creatures that take part in the action of a story</a:t>
            </a:r>
            <a:endParaRPr lang="en-US" sz="3600" dirty="0"/>
          </a:p>
        </p:txBody>
      </p:sp>
      <p:pic>
        <p:nvPicPr>
          <p:cNvPr id="7170" name="Picture 2" descr="C:\Documents and Settings\jimmi.watson\Local Settings\Temporary Internet Files\Content.IE5\SZGCL69M\MC900361656[1].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151117" y="0"/>
            <a:ext cx="4992883"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506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5000"/>
            <a:ext cx="8229600" cy="1143000"/>
          </a:xfrm>
        </p:spPr>
        <p:txBody>
          <a:bodyPr>
            <a:noAutofit/>
          </a:bodyPr>
          <a:lstStyle/>
          <a:p>
            <a:pPr algn="r"/>
            <a:r>
              <a:rPr lang="en-US" sz="7200" dirty="0" smtClean="0"/>
              <a:t>Character</a:t>
            </a:r>
            <a:endParaRPr lang="en-US" sz="7200" dirty="0"/>
          </a:p>
        </p:txBody>
      </p:sp>
      <p:sp>
        <p:nvSpPr>
          <p:cNvPr id="3" name="Content Placeholder 2"/>
          <p:cNvSpPr>
            <a:spLocks noGrp="1"/>
          </p:cNvSpPr>
          <p:nvPr>
            <p:ph sz="half" idx="1"/>
          </p:nvPr>
        </p:nvSpPr>
        <p:spPr>
          <a:xfrm>
            <a:off x="4724400" y="3886200"/>
            <a:ext cx="4038600" cy="2209800"/>
          </a:xfrm>
        </p:spPr>
        <p:txBody>
          <a:bodyPr>
            <a:normAutofit fontScale="92500" lnSpcReduction="10000"/>
          </a:bodyPr>
          <a:lstStyle/>
          <a:p>
            <a:r>
              <a:rPr lang="en-US" sz="3200" dirty="0" smtClean="0"/>
              <a:t>Main Character</a:t>
            </a:r>
          </a:p>
          <a:p>
            <a:pPr lvl="1"/>
            <a:r>
              <a:rPr lang="en-US" sz="3200" dirty="0"/>
              <a:t>The character the story is centered around</a:t>
            </a:r>
            <a:r>
              <a:rPr lang="en-US" sz="3200" dirty="0" smtClean="0"/>
              <a:t>.</a:t>
            </a:r>
          </a:p>
          <a:p>
            <a:pPr marL="585216" lvl="1" indent="0">
              <a:buNone/>
            </a:pPr>
            <a:endParaRPr lang="en-US" dirty="0" smtClean="0"/>
          </a:p>
        </p:txBody>
      </p:sp>
      <p:sp>
        <p:nvSpPr>
          <p:cNvPr id="4" name="Content Placeholder 3"/>
          <p:cNvSpPr>
            <a:spLocks noGrp="1"/>
          </p:cNvSpPr>
          <p:nvPr>
            <p:ph sz="half" idx="2"/>
          </p:nvPr>
        </p:nvSpPr>
        <p:spPr>
          <a:xfrm>
            <a:off x="732692" y="381000"/>
            <a:ext cx="4038600" cy="4525963"/>
          </a:xfrm>
        </p:spPr>
        <p:txBody>
          <a:bodyPr>
            <a:normAutofit fontScale="92500" lnSpcReduction="10000"/>
          </a:bodyPr>
          <a:lstStyle/>
          <a:p>
            <a:r>
              <a:rPr lang="en-US" sz="3200" dirty="0"/>
              <a:t>Minor Characters</a:t>
            </a:r>
          </a:p>
          <a:p>
            <a:pPr lvl="1"/>
            <a:r>
              <a:rPr lang="en-US" sz="3200" dirty="0"/>
              <a:t>Other less important characters that the main character/s interact with. These characters help to move the plot along.</a:t>
            </a:r>
          </a:p>
          <a:p>
            <a:endParaRPr lang="en-US" dirty="0"/>
          </a:p>
        </p:txBody>
      </p:sp>
      <p:pic>
        <p:nvPicPr>
          <p:cNvPr id="8194" name="Picture 2" descr="C:\Documents and Settings\jimmi.watson\Local Settings\Temporary Internet Files\Content.IE5\KI55KMBS\MC90007874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08150"/>
            <a:ext cx="1260475" cy="5149850"/>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Documents and Settings\jimmi.watson\Local Settings\Temporary Internet Files\Content.IE5\BKHWGW7H\MC9000787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99918"/>
            <a:ext cx="3429000" cy="3640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589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585"/>
            <a:ext cx="8229600" cy="1143000"/>
          </a:xfrm>
        </p:spPr>
        <p:txBody>
          <a:bodyPr>
            <a:normAutofit/>
          </a:bodyPr>
          <a:lstStyle/>
          <a:p>
            <a:pPr algn="l"/>
            <a:r>
              <a:rPr lang="en-US" sz="6600" dirty="0" smtClean="0"/>
              <a:t>Characters Have:</a:t>
            </a:r>
            <a:endParaRPr lang="en-US" sz="6600" dirty="0"/>
          </a:p>
        </p:txBody>
      </p:sp>
      <p:sp>
        <p:nvSpPr>
          <p:cNvPr id="3" name="Content Placeholder 2"/>
          <p:cNvSpPr>
            <a:spLocks noGrp="1"/>
          </p:cNvSpPr>
          <p:nvPr>
            <p:ph sz="half" idx="1"/>
          </p:nvPr>
        </p:nvSpPr>
        <p:spPr>
          <a:xfrm>
            <a:off x="152400" y="1143000"/>
            <a:ext cx="4038600" cy="3352799"/>
          </a:xfrm>
        </p:spPr>
        <p:txBody>
          <a:bodyPr>
            <a:noAutofit/>
          </a:bodyPr>
          <a:lstStyle/>
          <a:p>
            <a:r>
              <a:rPr lang="en-US" sz="3200" dirty="0" smtClean="0"/>
              <a:t>Motives</a:t>
            </a:r>
          </a:p>
          <a:p>
            <a:pPr lvl="1"/>
            <a:r>
              <a:rPr lang="en-US" sz="3200" dirty="0" smtClean="0"/>
              <a:t>A character’s emotions, desires,  or needs that prompt action	</a:t>
            </a:r>
            <a:endParaRPr lang="en-US" sz="3200" dirty="0"/>
          </a:p>
        </p:txBody>
      </p:sp>
      <p:sp>
        <p:nvSpPr>
          <p:cNvPr id="4" name="Content Placeholder 3"/>
          <p:cNvSpPr>
            <a:spLocks noGrp="1"/>
          </p:cNvSpPr>
          <p:nvPr>
            <p:ph sz="half" idx="2"/>
          </p:nvPr>
        </p:nvSpPr>
        <p:spPr>
          <a:xfrm>
            <a:off x="5372100" y="990600"/>
            <a:ext cx="3429000" cy="4525963"/>
          </a:xfrm>
        </p:spPr>
        <p:txBody>
          <a:bodyPr>
            <a:normAutofit/>
          </a:bodyPr>
          <a:lstStyle/>
          <a:p>
            <a:r>
              <a:rPr lang="en-US" sz="3200" dirty="0" smtClean="0"/>
              <a:t>Traits</a:t>
            </a:r>
          </a:p>
          <a:p>
            <a:pPr lvl="1"/>
            <a:r>
              <a:rPr lang="en-US" sz="3200" dirty="0" smtClean="0"/>
              <a:t>More permanent qualities in a characters personality</a:t>
            </a:r>
          </a:p>
          <a:p>
            <a:pPr lvl="1"/>
            <a:r>
              <a:rPr lang="en-US" sz="3200" dirty="0" smtClean="0"/>
              <a:t>Gentleness</a:t>
            </a:r>
          </a:p>
          <a:p>
            <a:pPr lvl="1"/>
            <a:r>
              <a:rPr lang="en-US" sz="3200" dirty="0" smtClean="0"/>
              <a:t>Boldness</a:t>
            </a:r>
            <a:endParaRPr lang="en-US" sz="3200" dirty="0"/>
          </a:p>
        </p:txBody>
      </p:sp>
      <p:sp>
        <p:nvSpPr>
          <p:cNvPr id="5" name="TextBox 4"/>
          <p:cNvSpPr txBox="1"/>
          <p:nvPr/>
        </p:nvSpPr>
        <p:spPr>
          <a:xfrm>
            <a:off x="1143000" y="5305925"/>
            <a:ext cx="7086600" cy="1569660"/>
          </a:xfrm>
          <a:prstGeom prst="rect">
            <a:avLst/>
          </a:prstGeom>
          <a:noFill/>
        </p:spPr>
        <p:txBody>
          <a:bodyPr wrap="square" rtlCol="0">
            <a:spAutoFit/>
          </a:bodyPr>
          <a:lstStyle/>
          <a:p>
            <a:pPr algn="ctr"/>
            <a:r>
              <a:rPr lang="en-US" sz="3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Both cause a character to act or react to situations and other characters</a:t>
            </a:r>
          </a:p>
        </p:txBody>
      </p:sp>
      <p:pic>
        <p:nvPicPr>
          <p:cNvPr id="9221" name="Picture 5" descr="C:\Documents and Settings\jimmi.watson\Local Settings\Temporary Internet Files\Content.IE5\BKHWGW7H\MC90043608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914400"/>
            <a:ext cx="18415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C:\Documents and Settings\jimmi.watson\Local Settings\Temporary Internet Files\Content.IE5\SZGCL69M\MC9004360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9569" y="5672260"/>
            <a:ext cx="1841500" cy="120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237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3431" y="0"/>
            <a:ext cx="5105400" cy="1143000"/>
          </a:xfrm>
        </p:spPr>
        <p:txBody>
          <a:bodyPr>
            <a:noAutofit/>
          </a:bodyPr>
          <a:lstStyle/>
          <a:p>
            <a:r>
              <a:rPr lang="en-US" sz="7200" dirty="0" smtClean="0"/>
              <a:t>Setting</a:t>
            </a:r>
            <a:endParaRPr lang="en-US" sz="7200" dirty="0"/>
          </a:p>
        </p:txBody>
      </p:sp>
      <p:sp>
        <p:nvSpPr>
          <p:cNvPr id="3" name="Content Placeholder 2"/>
          <p:cNvSpPr>
            <a:spLocks noGrp="1"/>
          </p:cNvSpPr>
          <p:nvPr>
            <p:ph sz="half" idx="1"/>
          </p:nvPr>
        </p:nvSpPr>
        <p:spPr>
          <a:xfrm>
            <a:off x="0" y="58614"/>
            <a:ext cx="4648200" cy="6951785"/>
          </a:xfrm>
        </p:spPr>
        <p:txBody>
          <a:bodyPr>
            <a:noAutofit/>
          </a:bodyPr>
          <a:lstStyle/>
          <a:p>
            <a:r>
              <a:rPr lang="en-US" sz="3600" dirty="0" smtClean="0"/>
              <a:t>The time and place in which the actions of the story happens</a:t>
            </a:r>
          </a:p>
          <a:p>
            <a:r>
              <a:rPr lang="en-US" sz="3600" dirty="0" smtClean="0"/>
              <a:t>Also includes the customs and culture of the place and time</a:t>
            </a:r>
          </a:p>
          <a:p>
            <a:r>
              <a:rPr lang="en-US" sz="3600" dirty="0" smtClean="0"/>
              <a:t>Often plays a role in the plot and the development of characters</a:t>
            </a:r>
            <a:endParaRPr lang="en-US" sz="3600" dirty="0"/>
          </a:p>
        </p:txBody>
      </p:sp>
      <p:pic>
        <p:nvPicPr>
          <p:cNvPr id="10242" name="Picture 2" descr="C:\Documents and Settings\jimmi.watson\Local Settings\Temporary Internet Files\Content.IE5\KI55KMBS\MC90029784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1752600"/>
            <a:ext cx="3964408"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716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915511">
            <a:off x="141565" y="3824356"/>
            <a:ext cx="4755783" cy="1143000"/>
          </a:xfrm>
        </p:spPr>
        <p:txBody>
          <a:bodyPr>
            <a:noAutofit/>
          </a:bodyPr>
          <a:lstStyle/>
          <a:p>
            <a:pPr algn="l"/>
            <a:r>
              <a:rPr lang="en-US" sz="9600" dirty="0" smtClean="0"/>
              <a:t>Theme</a:t>
            </a:r>
            <a:endParaRPr lang="en-US" sz="9600" dirty="0"/>
          </a:p>
        </p:txBody>
      </p:sp>
      <p:sp>
        <p:nvSpPr>
          <p:cNvPr id="3" name="Content Placeholder 2"/>
          <p:cNvSpPr>
            <a:spLocks noGrp="1"/>
          </p:cNvSpPr>
          <p:nvPr>
            <p:ph sz="half" idx="1"/>
          </p:nvPr>
        </p:nvSpPr>
        <p:spPr>
          <a:xfrm>
            <a:off x="1295400" y="5715000"/>
            <a:ext cx="5486400" cy="1600200"/>
          </a:xfrm>
        </p:spPr>
        <p:txBody>
          <a:bodyPr>
            <a:normAutofit lnSpcReduction="10000"/>
          </a:bodyPr>
          <a:lstStyle/>
          <a:p>
            <a:r>
              <a:rPr lang="en-US" dirty="0" smtClean="0"/>
              <a:t>The meaning, moral, or message about life that the writer conveys to the reader</a:t>
            </a:r>
            <a:endParaRPr lang="en-US" dirty="0"/>
          </a:p>
        </p:txBody>
      </p:sp>
      <p:sp>
        <p:nvSpPr>
          <p:cNvPr id="4" name="Content Placeholder 3"/>
          <p:cNvSpPr>
            <a:spLocks noGrp="1"/>
          </p:cNvSpPr>
          <p:nvPr>
            <p:ph sz="half" idx="2"/>
          </p:nvPr>
        </p:nvSpPr>
        <p:spPr>
          <a:xfrm>
            <a:off x="5105400" y="152400"/>
            <a:ext cx="4038600" cy="5791200"/>
          </a:xfrm>
        </p:spPr>
        <p:txBody>
          <a:bodyPr>
            <a:normAutofit lnSpcReduction="10000"/>
          </a:bodyPr>
          <a:lstStyle/>
          <a:p>
            <a:pPr marL="137160" indent="0">
              <a:buNone/>
            </a:pPr>
            <a:r>
              <a:rPr lang="en-US" sz="41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Most themes are revealed:</a:t>
            </a:r>
          </a:p>
          <a:p>
            <a:pPr lvl="1"/>
            <a:r>
              <a:rPr lang="en-US" sz="2800" dirty="0" smtClean="0"/>
              <a:t>In the title</a:t>
            </a:r>
          </a:p>
          <a:p>
            <a:pPr lvl="1"/>
            <a:r>
              <a:rPr lang="en-US" sz="2800" dirty="0" smtClean="0"/>
              <a:t>In important phrases and statements about ideas like courage and freedom</a:t>
            </a:r>
          </a:p>
          <a:p>
            <a:pPr lvl="1"/>
            <a:r>
              <a:rPr lang="en-US" sz="2800" dirty="0" smtClean="0"/>
              <a:t>In the ways characters change, and the lessons they learn about life</a:t>
            </a:r>
            <a:endParaRPr lang="en-US" sz="28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336" y="1676400"/>
            <a:ext cx="32766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69718" y="152400"/>
            <a:ext cx="5011882" cy="1292662"/>
          </a:xfrm>
          <a:prstGeom prst="rect">
            <a:avLst/>
          </a:prstGeom>
          <a:noFill/>
        </p:spPr>
        <p:txBody>
          <a:bodyPr wrap="square" rtlCol="0">
            <a:spAutoFit/>
          </a:bodyPr>
          <a:lstStyle/>
          <a:p>
            <a:pPr marL="457200" indent="-457200">
              <a:buFont typeface="Wingdings" pitchFamily="2" charset="2"/>
              <a:buChar char="q"/>
            </a:pPr>
            <a:r>
              <a:rPr lang="en-US" sz="2600" dirty="0"/>
              <a:t>T</a:t>
            </a:r>
            <a:r>
              <a:rPr lang="en-US" sz="2600" dirty="0" smtClean="0"/>
              <a:t>he </a:t>
            </a:r>
            <a:r>
              <a:rPr lang="en-US" sz="2600" dirty="0"/>
              <a:t>central topic, subject, or concept the author is trying to point out</a:t>
            </a:r>
          </a:p>
        </p:txBody>
      </p:sp>
    </p:spTree>
    <p:extLst>
      <p:ext uri="{BB962C8B-B14F-4D97-AF65-F5344CB8AC3E}">
        <p14:creationId xmlns:p14="http://schemas.microsoft.com/office/powerpoint/2010/main" val="3243999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0" y="1981200"/>
            <a:ext cx="9144000" cy="4724400"/>
          </a:xfrm>
          <a:prstGeom prst="rect">
            <a:avLst/>
          </a:prstGeom>
        </p:spPr>
        <p:txBody>
          <a:bodyPr>
            <a:normAutofit/>
          </a:bodyPr>
          <a:lstStyle/>
          <a:p>
            <a:r>
              <a:rPr lang="en-US" sz="3200" dirty="0"/>
              <a:t>Deductive reasoning works from the more general to the more </a:t>
            </a:r>
            <a:r>
              <a:rPr lang="en-US" sz="3200" dirty="0" smtClean="0"/>
              <a:t>specific.</a:t>
            </a:r>
          </a:p>
          <a:p>
            <a:endParaRPr lang="en-US" sz="3200" dirty="0"/>
          </a:p>
          <a:p>
            <a:pPr algn="r"/>
            <a:endParaRPr lang="en-US" sz="3200" dirty="0" smtClean="0"/>
          </a:p>
          <a:p>
            <a:pPr algn="r"/>
            <a:endParaRPr lang="en-US" sz="3200" dirty="0"/>
          </a:p>
          <a:p>
            <a:pPr algn="r"/>
            <a:r>
              <a:rPr lang="en-US" sz="3200" dirty="0" smtClean="0"/>
              <a:t>Inductive </a:t>
            </a:r>
            <a:r>
              <a:rPr lang="en-US" sz="3200" dirty="0"/>
              <a:t>reasoning works the other way, moving from specific observations to broader generalizations and </a:t>
            </a:r>
            <a:r>
              <a:rPr lang="en-US" sz="3200" dirty="0" smtClean="0"/>
              <a:t>theories</a:t>
            </a:r>
          </a:p>
          <a:p>
            <a:pPr marL="0" indent="0">
              <a:buNone/>
            </a:pPr>
            <a:endParaRPr lang="en-US" dirty="0"/>
          </a:p>
        </p:txBody>
      </p:sp>
      <p:sp>
        <p:nvSpPr>
          <p:cNvPr id="3" name="Title 2"/>
          <p:cNvSpPr>
            <a:spLocks noGrp="1"/>
          </p:cNvSpPr>
          <p:nvPr>
            <p:ph type="title"/>
          </p:nvPr>
        </p:nvSpPr>
        <p:spPr>
          <a:xfrm>
            <a:off x="-5862" y="0"/>
            <a:ext cx="9372600" cy="1979466"/>
          </a:xfrm>
        </p:spPr>
        <p:txBody>
          <a:bodyPr>
            <a:noAutofit/>
          </a:bodyPr>
          <a:lstStyle/>
          <a:p>
            <a:pPr algn="ctr"/>
            <a:r>
              <a:rPr lang="en-US" sz="4800" dirty="0" smtClean="0"/>
              <a:t>Inductive  &amp; Deductive Reasoning</a:t>
            </a:r>
            <a:endParaRPr lang="en-US" sz="4800" dirty="0"/>
          </a:p>
        </p:txBody>
      </p:sp>
      <p:pic>
        <p:nvPicPr>
          <p:cNvPr id="9218" name="Picture 2" descr="C:\Documents and Settings\jimmi.watson\Local Settings\Temporary Internet Files\Content.IE5\BKHWGW7H\MC90004820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2670827"/>
            <a:ext cx="1905000" cy="1901173"/>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Documents and Settings\jimmi.watson\Local Settings\Temporary Internet Files\Content.IE5\KI55KMBS\MC9000482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048000"/>
            <a:ext cx="1780907" cy="1778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484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372600" cy="1676400"/>
          </a:xfrm>
        </p:spPr>
        <p:txBody>
          <a:bodyPr>
            <a:normAutofit/>
          </a:bodyPr>
          <a:lstStyle/>
          <a:p>
            <a:r>
              <a:rPr lang="en-US" sz="4000" dirty="0"/>
              <a:t> </a:t>
            </a:r>
            <a:r>
              <a:rPr lang="en-US" sz="6600" dirty="0"/>
              <a:t>Characterization </a:t>
            </a:r>
            <a:endParaRPr lang="en-US" sz="4000" dirty="0"/>
          </a:p>
        </p:txBody>
      </p:sp>
      <p:sp>
        <p:nvSpPr>
          <p:cNvPr id="3" name="Content Placeholder 2"/>
          <p:cNvSpPr>
            <a:spLocks noGrp="1"/>
          </p:cNvSpPr>
          <p:nvPr>
            <p:ph idx="1"/>
          </p:nvPr>
        </p:nvSpPr>
        <p:spPr>
          <a:xfrm>
            <a:off x="-152400" y="1166216"/>
            <a:ext cx="8229600" cy="2590800"/>
          </a:xfrm>
        </p:spPr>
        <p:txBody>
          <a:bodyPr/>
          <a:lstStyle/>
          <a:p>
            <a:endParaRPr lang="en-US" dirty="0"/>
          </a:p>
          <a:p>
            <a:r>
              <a:rPr lang="en-US" dirty="0"/>
              <a:t>T</a:t>
            </a:r>
            <a:r>
              <a:rPr lang="en-US" dirty="0" smtClean="0"/>
              <a:t>he </a:t>
            </a:r>
            <a:r>
              <a:rPr lang="en-US" dirty="0"/>
              <a:t>process by which the writer reveals the personality of a character. Characterization is revealed through </a:t>
            </a:r>
            <a:r>
              <a:rPr lang="en-US" b="1" dirty="0"/>
              <a:t>direct characterization </a:t>
            </a:r>
            <a:r>
              <a:rPr lang="en-US" dirty="0"/>
              <a:t>and </a:t>
            </a:r>
            <a:r>
              <a:rPr lang="en-US" b="1" dirty="0"/>
              <a:t>indirect characterization</a:t>
            </a:r>
            <a:r>
              <a:rPr lang="en-US" dirty="0"/>
              <a:t>. </a:t>
            </a:r>
            <a:endParaRPr lang="en-US" dirty="0"/>
          </a:p>
        </p:txBody>
      </p:sp>
      <p:pic>
        <p:nvPicPr>
          <p:cNvPr id="3076" name="Picture 4" descr="C:\Users\watsonjl\AppData\Local\Microsoft\Windows\Temporary Internet Files\Content.IE5\MC5S2530\MC9000567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2461616"/>
            <a:ext cx="4933950" cy="439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554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47594"/>
            <a:ext cx="8763000" cy="1447800"/>
          </a:xfrm>
        </p:spPr>
        <p:txBody>
          <a:bodyPr>
            <a:noAutofit/>
          </a:bodyPr>
          <a:lstStyle/>
          <a:p>
            <a:pPr algn="l"/>
            <a:r>
              <a:rPr lang="en-US" sz="6600" dirty="0" smtClean="0"/>
              <a:t>     Direct </a:t>
            </a:r>
            <a:br>
              <a:rPr lang="en-US" sz="6600" dirty="0" smtClean="0"/>
            </a:br>
            <a:r>
              <a:rPr lang="en-US" sz="6600" dirty="0" smtClean="0"/>
              <a:t>Characterization</a:t>
            </a:r>
            <a:endParaRPr lang="en-US" sz="6600" dirty="0"/>
          </a:p>
        </p:txBody>
      </p:sp>
      <p:sp>
        <p:nvSpPr>
          <p:cNvPr id="3" name="Content Placeholder 2"/>
          <p:cNvSpPr>
            <a:spLocks noGrp="1"/>
          </p:cNvSpPr>
          <p:nvPr>
            <p:ph idx="1"/>
          </p:nvPr>
        </p:nvSpPr>
        <p:spPr/>
        <p:txBody>
          <a:bodyPr/>
          <a:lstStyle/>
          <a:p>
            <a:endParaRPr lang="en-US" dirty="0"/>
          </a:p>
          <a:p>
            <a:r>
              <a:rPr lang="en-US" i="1" dirty="0" smtClean="0"/>
              <a:t>tells </a:t>
            </a:r>
            <a:r>
              <a:rPr lang="en-US" dirty="0"/>
              <a:t>the audience what the personality of the character is. </a:t>
            </a:r>
            <a:endParaRPr lang="en-US" dirty="0" smtClean="0"/>
          </a:p>
          <a:p>
            <a:endParaRPr lang="en-US" dirty="0"/>
          </a:p>
          <a:p>
            <a:r>
              <a:rPr lang="en-US" dirty="0"/>
              <a:t> Example: “The patient boy and quiet girl were both well mannered and did not disobey their mother.” </a:t>
            </a:r>
          </a:p>
          <a:p>
            <a:r>
              <a:rPr lang="en-US" dirty="0"/>
              <a:t>Explanation: The author is directly telling the audience the personality of these two children. The boy is “patient” and the girl is “quiet.” </a:t>
            </a:r>
            <a:endParaRPr lang="en-US" dirty="0"/>
          </a:p>
        </p:txBody>
      </p:sp>
      <p:pic>
        <p:nvPicPr>
          <p:cNvPr id="4098" name="Picture 2" descr="C:\Users\watsonjl\AppData\Local\Microsoft\Windows\Temporary Internet Files\Content.IE5\15U5M4DG\MC90039099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72229"/>
            <a:ext cx="2362200" cy="2198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809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0007"/>
            <a:ext cx="8229600" cy="1143000"/>
          </a:xfrm>
        </p:spPr>
        <p:txBody>
          <a:bodyPr>
            <a:normAutofit/>
          </a:bodyPr>
          <a:lstStyle/>
          <a:p>
            <a:r>
              <a:rPr lang="en-US" sz="4400" dirty="0"/>
              <a:t>Indirect Characterization</a:t>
            </a:r>
          </a:p>
        </p:txBody>
      </p:sp>
      <p:sp>
        <p:nvSpPr>
          <p:cNvPr id="3" name="Content Placeholder 2"/>
          <p:cNvSpPr>
            <a:spLocks noGrp="1"/>
          </p:cNvSpPr>
          <p:nvPr>
            <p:ph idx="1"/>
          </p:nvPr>
        </p:nvSpPr>
        <p:spPr>
          <a:xfrm>
            <a:off x="-103957" y="1447800"/>
            <a:ext cx="8229600" cy="1676400"/>
          </a:xfrm>
        </p:spPr>
        <p:txBody>
          <a:bodyPr>
            <a:normAutofit fontScale="92500" lnSpcReduction="10000"/>
          </a:bodyPr>
          <a:lstStyle/>
          <a:p>
            <a:endParaRPr lang="en-US" dirty="0"/>
          </a:p>
          <a:p>
            <a:r>
              <a:rPr lang="en-US" i="1" dirty="0" smtClean="0"/>
              <a:t>shows </a:t>
            </a:r>
            <a:r>
              <a:rPr lang="en-US" dirty="0"/>
              <a:t>things that reveal the personality of a character. There are five different methods of indirect characterization: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255" y="3429000"/>
            <a:ext cx="92964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descr="C:\Users\watsonjl\AppData\Local\Microsoft\Windows\Temporary Internet Files\Content.IE5\MC5S2530\MC900434389[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8226" y="89416"/>
            <a:ext cx="2021919" cy="3187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647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0" y="0"/>
            <a:ext cx="8839200" cy="6172200"/>
          </a:xfrm>
          <a:prstGeom prst="rect">
            <a:avLst/>
          </a:prstGeom>
        </p:spPr>
        <p:txBody>
          <a:bodyPr>
            <a:noAutofit/>
          </a:bodyPr>
          <a:lstStyle/>
          <a:p>
            <a:pPr marL="0" indent="0">
              <a:buNone/>
            </a:pPr>
            <a:r>
              <a:rPr lang="en-US" sz="2400" b="1" dirty="0" smtClean="0"/>
              <a:t>First Person</a:t>
            </a:r>
          </a:p>
          <a:p>
            <a:r>
              <a:rPr lang="en-US" sz="2400" dirty="0"/>
              <a:t>I</a:t>
            </a:r>
            <a:r>
              <a:rPr lang="en-US" sz="2400" dirty="0" smtClean="0"/>
              <a:t>ncludes </a:t>
            </a:r>
            <a:r>
              <a:rPr lang="en-US" sz="2400" dirty="0"/>
              <a:t>the thoughts and perspective of one main character, who's telling his/her own </a:t>
            </a:r>
            <a:r>
              <a:rPr lang="en-US" sz="2400" dirty="0" smtClean="0"/>
              <a:t>story. Uses the pronoun I.</a:t>
            </a:r>
          </a:p>
          <a:p>
            <a:pPr marL="0" indent="0">
              <a:buNone/>
            </a:pPr>
            <a:r>
              <a:rPr lang="en-US" sz="2400" dirty="0"/>
              <a:t>As I walked up the hill, I realized that the atmosphere was just too quiet. There was no sound from the cardinal who was nearly always singing from the top of the maple tree.</a:t>
            </a:r>
            <a:endParaRPr lang="en-US" sz="2400" dirty="0" smtClean="0"/>
          </a:p>
          <a:p>
            <a:pPr marL="0" indent="0">
              <a:buNone/>
            </a:pPr>
            <a:r>
              <a:rPr lang="en-US" sz="2400" b="1" dirty="0" smtClean="0"/>
              <a:t>Second Person</a:t>
            </a:r>
          </a:p>
          <a:p>
            <a:r>
              <a:rPr lang="en-US" sz="2400" dirty="0"/>
              <a:t>T</a:t>
            </a:r>
            <a:r>
              <a:rPr lang="en-US" sz="2400" dirty="0" smtClean="0"/>
              <a:t>urns </a:t>
            </a:r>
            <a:r>
              <a:rPr lang="en-US" sz="2400" dirty="0"/>
              <a:t>the reader into the </a:t>
            </a:r>
            <a:r>
              <a:rPr lang="en-US" sz="2400" dirty="0" smtClean="0"/>
              <a:t>character. Uses the </a:t>
            </a:r>
            <a:r>
              <a:rPr lang="en-US" sz="2400" smtClean="0"/>
              <a:t>pronoun You.</a:t>
            </a:r>
            <a:endParaRPr lang="en-US" sz="2400" dirty="0" smtClean="0"/>
          </a:p>
          <a:p>
            <a:pPr marL="0" indent="0">
              <a:buNone/>
            </a:pPr>
            <a:r>
              <a:rPr lang="en-US" sz="2400" dirty="0" smtClean="0"/>
              <a:t>As </a:t>
            </a:r>
            <a:r>
              <a:rPr lang="en-US" sz="2400" dirty="0"/>
              <a:t>you walk up the hill, you realize that the atmosphere's just too quiet. There's no sound from the cardinal you know is almost always singing from the top of the maple tree.</a:t>
            </a:r>
            <a:endParaRPr lang="en-US" sz="2400" dirty="0" smtClean="0"/>
          </a:p>
        </p:txBody>
      </p:sp>
      <p:sp>
        <p:nvSpPr>
          <p:cNvPr id="3" name="Title 2"/>
          <p:cNvSpPr>
            <a:spLocks noGrp="1"/>
          </p:cNvSpPr>
          <p:nvPr>
            <p:ph type="title"/>
          </p:nvPr>
        </p:nvSpPr>
        <p:spPr>
          <a:xfrm>
            <a:off x="4648200" y="4572000"/>
            <a:ext cx="4495800" cy="2514600"/>
          </a:xfrm>
        </p:spPr>
        <p:txBody>
          <a:bodyPr>
            <a:noAutofit/>
          </a:bodyPr>
          <a:lstStyle/>
          <a:p>
            <a:pPr algn="ctr"/>
            <a:r>
              <a:rPr lang="en-US" sz="6600" dirty="0" smtClean="0"/>
              <a:t>Point of view</a:t>
            </a:r>
            <a:endParaRPr lang="en-US" sz="6600" dirty="0"/>
          </a:p>
        </p:txBody>
      </p:sp>
      <p:pic>
        <p:nvPicPr>
          <p:cNvPr id="11266" name="Picture 2" descr="C:\Documents and Settings\jimmi.watson\Local Settings\Temporary Internet Files\Content.IE5\KI55KMBS\MC90023268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724400"/>
            <a:ext cx="4491207" cy="1914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083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388080">
            <a:off x="2431874" y="667029"/>
            <a:ext cx="6629400" cy="1143000"/>
          </a:xfrm>
        </p:spPr>
        <p:txBody>
          <a:bodyPr>
            <a:noAutofit/>
          </a:bodyPr>
          <a:lstStyle/>
          <a:p>
            <a:r>
              <a:rPr lang="en-US" sz="7200" dirty="0" smtClean="0"/>
              <a:t>Fiction</a:t>
            </a:r>
            <a:endParaRPr lang="en-US" sz="7200" dirty="0"/>
          </a:p>
        </p:txBody>
      </p:sp>
      <p:sp>
        <p:nvSpPr>
          <p:cNvPr id="3" name="Content Placeholder 2"/>
          <p:cNvSpPr>
            <a:spLocks noGrp="1"/>
          </p:cNvSpPr>
          <p:nvPr>
            <p:ph idx="1"/>
          </p:nvPr>
        </p:nvSpPr>
        <p:spPr>
          <a:xfrm>
            <a:off x="0" y="2743200"/>
            <a:ext cx="8229600" cy="2667000"/>
          </a:xfrm>
        </p:spPr>
        <p:txBody>
          <a:bodyPr>
            <a:normAutofit/>
          </a:bodyPr>
          <a:lstStyle/>
          <a:p>
            <a:r>
              <a:rPr lang="en-US" sz="4400" dirty="0" smtClean="0"/>
              <a:t>Writing that comes from a writers imagination.</a:t>
            </a:r>
            <a:endParaRPr lang="en-US" sz="4400" dirty="0"/>
          </a:p>
        </p:txBody>
      </p:sp>
      <p:pic>
        <p:nvPicPr>
          <p:cNvPr id="2051" name="Picture 3" descr="C:\Documents and Settings\jimmi.watson\Local Settings\Temporary Internet Files\Content.IE5\SZGCL69M\MC9003908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3405798"/>
            <a:ext cx="3103418" cy="321171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Documents and Settings\jimmi.watson\Local Settings\Temporary Internet Files\Content.IE5\BKHWGW7H\MC9003908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228600"/>
            <a:ext cx="2286000" cy="2690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0699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6928" y="914400"/>
            <a:ext cx="7322127" cy="5943600"/>
          </a:xfrm>
          <a:prstGeom prst="rect">
            <a:avLst/>
          </a:prstGeom>
        </p:spPr>
        <p:txBody>
          <a:bodyPr>
            <a:normAutofit fontScale="92500" lnSpcReduction="20000"/>
          </a:bodyPr>
          <a:lstStyle/>
          <a:p>
            <a:pPr marL="0" indent="0">
              <a:buNone/>
            </a:pPr>
            <a:r>
              <a:rPr lang="en-US" sz="2600" b="1" dirty="0"/>
              <a:t>Third </a:t>
            </a:r>
            <a:r>
              <a:rPr lang="en-US" sz="2600" b="1" dirty="0" smtClean="0"/>
              <a:t>Person Limited</a:t>
            </a:r>
            <a:endParaRPr lang="en-US" sz="2600" b="1" dirty="0"/>
          </a:p>
          <a:p>
            <a:r>
              <a:rPr lang="en-US" sz="2600" dirty="0"/>
              <a:t>I</a:t>
            </a:r>
            <a:r>
              <a:rPr lang="en-US" sz="2600" dirty="0" smtClean="0"/>
              <a:t>ncludes </a:t>
            </a:r>
            <a:r>
              <a:rPr lang="en-US" sz="2600" dirty="0"/>
              <a:t>the thoughts and perspective of one main </a:t>
            </a:r>
            <a:r>
              <a:rPr lang="en-US" sz="2600" dirty="0" smtClean="0"/>
              <a:t>character. Uses the pronoun He/She.</a:t>
            </a:r>
          </a:p>
          <a:p>
            <a:pPr marL="0" indent="0">
              <a:buNone/>
            </a:pPr>
            <a:r>
              <a:rPr lang="en-US" sz="2600" dirty="0"/>
              <a:t>As she walked up the hill, she realized that the atmosphere was just too quiet. There was no sound from the cardinal who she so often heard singing from the top of the maple tree. </a:t>
            </a:r>
            <a:endParaRPr lang="en-US" sz="2600" dirty="0" smtClean="0"/>
          </a:p>
          <a:p>
            <a:pPr marL="0" indent="0">
              <a:buNone/>
            </a:pPr>
            <a:endParaRPr lang="en-US" sz="2600" b="1" dirty="0" smtClean="0"/>
          </a:p>
          <a:p>
            <a:pPr marL="0" indent="0">
              <a:buNone/>
            </a:pPr>
            <a:r>
              <a:rPr lang="en-US" sz="2600" b="1" dirty="0" smtClean="0"/>
              <a:t>Third </a:t>
            </a:r>
            <a:r>
              <a:rPr lang="en-US" sz="2600" b="1" dirty="0"/>
              <a:t>Person Omniscient</a:t>
            </a:r>
          </a:p>
          <a:p>
            <a:r>
              <a:rPr lang="en-US" sz="2600" dirty="0"/>
              <a:t>A</a:t>
            </a:r>
            <a:r>
              <a:rPr lang="en-US" sz="2600" dirty="0" smtClean="0"/>
              <a:t>ll-knowing</a:t>
            </a:r>
            <a:r>
              <a:rPr lang="en-US" sz="2600" dirty="0"/>
              <a:t>; can include thoughts and perspective of all </a:t>
            </a:r>
            <a:r>
              <a:rPr lang="en-US" sz="2600" dirty="0" smtClean="0"/>
              <a:t>characters. </a:t>
            </a:r>
            <a:r>
              <a:rPr lang="en-US" sz="2600" dirty="0"/>
              <a:t>Uses the pronoun </a:t>
            </a:r>
            <a:r>
              <a:rPr lang="en-US" sz="2600" dirty="0" smtClean="0"/>
              <a:t>He/She.</a:t>
            </a:r>
          </a:p>
          <a:p>
            <a:pPr marL="0" indent="0">
              <a:buNone/>
            </a:pPr>
            <a:r>
              <a:rPr lang="en-US" sz="2600" dirty="0" smtClean="0"/>
              <a:t>As </a:t>
            </a:r>
            <a:r>
              <a:rPr lang="en-US" sz="2600" dirty="0"/>
              <a:t>the girl walked up the hill, she realized that the atmosphere was just too </a:t>
            </a:r>
            <a:r>
              <a:rPr lang="en-US" sz="2600" dirty="0" smtClean="0"/>
              <a:t>quiet. The </a:t>
            </a:r>
            <a:r>
              <a:rPr lang="en-US" sz="2600" dirty="0"/>
              <a:t>cardinal tipped his head back and drew breath to sing, but just as the first note passed his beak he heard the crack of a dead branch far below his perch high in the maple tree.</a:t>
            </a:r>
          </a:p>
          <a:p>
            <a:endParaRPr lang="en-US" sz="2400" dirty="0"/>
          </a:p>
        </p:txBody>
      </p:sp>
      <p:sp>
        <p:nvSpPr>
          <p:cNvPr id="3" name="Title 2"/>
          <p:cNvSpPr>
            <a:spLocks noGrp="1"/>
          </p:cNvSpPr>
          <p:nvPr>
            <p:ph type="title"/>
          </p:nvPr>
        </p:nvSpPr>
        <p:spPr>
          <a:xfrm>
            <a:off x="0" y="-228600"/>
            <a:ext cx="9114692" cy="1295400"/>
          </a:xfrm>
        </p:spPr>
        <p:txBody>
          <a:bodyPr>
            <a:normAutofit/>
          </a:bodyPr>
          <a:lstStyle/>
          <a:p>
            <a:pPr algn="ctr"/>
            <a:r>
              <a:rPr lang="en-US" sz="7200" dirty="0" smtClean="0"/>
              <a:t>Point of View</a:t>
            </a:r>
            <a:endParaRPr lang="en-US" sz="7200" dirty="0"/>
          </a:p>
        </p:txBody>
      </p:sp>
      <p:pic>
        <p:nvPicPr>
          <p:cNvPr id="10242" name="Picture 2" descr="C:\Documents and Settings\jimmi.watson\Local Settings\Temporary Internet Files\Content.IE5\BKHWGW7H\MC90020309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1219200"/>
            <a:ext cx="1511491"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19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9525000" cy="1143000"/>
          </a:xfrm>
        </p:spPr>
        <p:txBody>
          <a:bodyPr>
            <a:noAutofit/>
          </a:bodyPr>
          <a:lstStyle/>
          <a:p>
            <a:r>
              <a:rPr lang="en-US" sz="7200" dirty="0" smtClean="0"/>
              <a:t>Author’s Purpose</a:t>
            </a:r>
            <a:endParaRPr lang="en-US" sz="7200" dirty="0"/>
          </a:p>
        </p:txBody>
      </p:sp>
      <p:sp>
        <p:nvSpPr>
          <p:cNvPr id="3" name="Content Placeholder 2"/>
          <p:cNvSpPr>
            <a:spLocks noGrp="1"/>
          </p:cNvSpPr>
          <p:nvPr>
            <p:ph idx="1"/>
          </p:nvPr>
        </p:nvSpPr>
        <p:spPr>
          <a:xfrm>
            <a:off x="-228600" y="1295400"/>
            <a:ext cx="8982559" cy="1828800"/>
          </a:xfrm>
        </p:spPr>
        <p:txBody>
          <a:bodyPr>
            <a:normAutofit fontScale="92500" lnSpcReduction="20000"/>
          </a:bodyPr>
          <a:lstStyle/>
          <a:p>
            <a:endParaRPr lang="en-US" dirty="0"/>
          </a:p>
          <a:p>
            <a:r>
              <a:rPr lang="en-US" dirty="0"/>
              <a:t> </a:t>
            </a:r>
            <a:r>
              <a:rPr lang="en-US" sz="5100" dirty="0"/>
              <a:t>Author’s Purpose is the reason why the text was written. </a:t>
            </a:r>
          </a:p>
          <a:p>
            <a:endParaRPr lang="en-US" dirty="0"/>
          </a:p>
        </p:txBody>
      </p:sp>
      <p:sp>
        <p:nvSpPr>
          <p:cNvPr id="4" name="TextBox 3"/>
          <p:cNvSpPr txBox="1"/>
          <p:nvPr/>
        </p:nvSpPr>
        <p:spPr>
          <a:xfrm>
            <a:off x="0" y="2971800"/>
            <a:ext cx="4952999" cy="3877985"/>
          </a:xfrm>
          <a:prstGeom prst="rect">
            <a:avLst/>
          </a:prstGeom>
          <a:noFill/>
        </p:spPr>
        <p:txBody>
          <a:bodyPr wrap="square" rtlCol="0">
            <a:spAutoFit/>
          </a:bodyPr>
          <a:lstStyle/>
          <a:p>
            <a:pPr marL="571500" indent="-571500">
              <a:buFont typeface="Wingdings" panose="05000000000000000000" pitchFamily="2" charset="2"/>
              <a:buChar char="Ø"/>
            </a:pPr>
            <a:r>
              <a:rPr lang="en-US" sz="3600" dirty="0"/>
              <a:t>There are three main purposes to an author’s passage: </a:t>
            </a:r>
          </a:p>
          <a:p>
            <a:pPr marL="1943100" lvl="3" indent="-571500">
              <a:buFont typeface="Arial" panose="020B0604020202020204" pitchFamily="34" charset="0"/>
              <a:buChar char="•"/>
            </a:pPr>
            <a:r>
              <a:rPr lang="en-US" sz="4000" b="1" dirty="0" smtClean="0">
                <a:solidFill>
                  <a:schemeClr val="accent1"/>
                </a:solidFill>
              </a:rPr>
              <a:t>P</a:t>
            </a:r>
            <a:r>
              <a:rPr lang="en-US" sz="3600" dirty="0" smtClean="0"/>
              <a:t>ersuade</a:t>
            </a:r>
            <a:endParaRPr lang="en-US" sz="3600" dirty="0"/>
          </a:p>
          <a:p>
            <a:pPr marL="1943100" lvl="3" indent="-571500">
              <a:buFont typeface="Arial" panose="020B0604020202020204" pitchFamily="34" charset="0"/>
              <a:buChar char="•"/>
            </a:pPr>
            <a:r>
              <a:rPr lang="en-US" sz="4000" b="1" dirty="0">
                <a:solidFill>
                  <a:schemeClr val="accent1"/>
                </a:solidFill>
              </a:rPr>
              <a:t>I</a:t>
            </a:r>
            <a:r>
              <a:rPr lang="en-US" sz="3600" dirty="0"/>
              <a:t>nform</a:t>
            </a:r>
            <a:r>
              <a:rPr lang="en-US" dirty="0"/>
              <a:t>	</a:t>
            </a:r>
            <a:endParaRPr lang="en-US" dirty="0" smtClean="0"/>
          </a:p>
          <a:p>
            <a:pPr marL="1943100" lvl="3" indent="-571500">
              <a:buFont typeface="Arial" panose="020B0604020202020204" pitchFamily="34" charset="0"/>
              <a:buChar char="•"/>
            </a:pPr>
            <a:r>
              <a:rPr lang="en-US" sz="4000" b="1" dirty="0">
                <a:solidFill>
                  <a:schemeClr val="accent1"/>
                </a:solidFill>
              </a:rPr>
              <a:t>E</a:t>
            </a:r>
            <a:r>
              <a:rPr lang="en-US" sz="3600" dirty="0"/>
              <a:t>ntertain</a:t>
            </a:r>
          </a:p>
          <a:p>
            <a:pPr marL="1943100" lvl="3" indent="-571500">
              <a:buFont typeface="Arial" panose="020B0604020202020204" pitchFamily="34" charset="0"/>
              <a:buChar char="•"/>
            </a:pPr>
            <a:endParaRPr lang="en-US" dirty="0"/>
          </a:p>
        </p:txBody>
      </p:sp>
      <p:pic>
        <p:nvPicPr>
          <p:cNvPr id="1026" name="Picture 2" descr="C:\Users\watsonjl\AppData\Local\Microsoft\Windows\Temporary Internet Files\Content.IE5\M3R1D0I3\MC90036691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1" y="3352800"/>
            <a:ext cx="3401360" cy="330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245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800600" cy="1981200"/>
          </a:xfrm>
        </p:spPr>
        <p:txBody>
          <a:bodyPr>
            <a:normAutofit fontScale="90000"/>
          </a:bodyPr>
          <a:lstStyle/>
          <a:p>
            <a:pPr algn="l"/>
            <a:r>
              <a:rPr lang="en-US" dirty="0"/>
              <a:t> </a:t>
            </a:r>
            <a:r>
              <a:rPr lang="en-US" sz="4900" dirty="0"/>
              <a:t>Author’s Purpose: To Persuade </a:t>
            </a:r>
          </a:p>
        </p:txBody>
      </p:sp>
      <p:sp>
        <p:nvSpPr>
          <p:cNvPr id="3" name="Content Placeholder 2"/>
          <p:cNvSpPr>
            <a:spLocks noGrp="1"/>
          </p:cNvSpPr>
          <p:nvPr>
            <p:ph idx="1"/>
          </p:nvPr>
        </p:nvSpPr>
        <p:spPr>
          <a:xfrm>
            <a:off x="0" y="1981200"/>
            <a:ext cx="4876800" cy="4876800"/>
          </a:xfrm>
        </p:spPr>
        <p:txBody>
          <a:bodyPr/>
          <a:lstStyle/>
          <a:p>
            <a:r>
              <a:rPr lang="en-US" dirty="0" smtClean="0"/>
              <a:t>It’s </a:t>
            </a:r>
            <a:r>
              <a:rPr lang="en-US" dirty="0"/>
              <a:t>the author’s goal to persuade the reader to agree with the author’s opinion. </a:t>
            </a:r>
            <a:endParaRPr lang="en-US" dirty="0" smtClean="0"/>
          </a:p>
          <a:p>
            <a:pPr marL="137160" indent="0">
              <a:buNone/>
            </a:pPr>
            <a:endParaRPr lang="en-US" dirty="0"/>
          </a:p>
          <a:p>
            <a:r>
              <a:rPr lang="en-US" dirty="0"/>
              <a:t>Even though the author shares his opinion, he may provide facts or examples to support the opinion. </a:t>
            </a:r>
          </a:p>
          <a:p>
            <a:endParaRPr lang="en-US" dirty="0"/>
          </a:p>
        </p:txBody>
      </p:sp>
      <p:pic>
        <p:nvPicPr>
          <p:cNvPr id="4098" name="Picture 2" descr="C:\Users\JIMMI.WATSON\AppData\Local\Microsoft\Windows\Temporary Internet Files\Content.IE5\VNZL57AV\MC90023442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2555" y="0"/>
            <a:ext cx="4294360" cy="42523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0" y="4343400"/>
            <a:ext cx="3661180" cy="2554545"/>
          </a:xfrm>
          <a:prstGeom prst="rect">
            <a:avLst/>
          </a:prstGeom>
          <a:noFill/>
        </p:spPr>
        <p:txBody>
          <a:bodyPr wrap="square" rtlCol="0">
            <a:spAutoFit/>
          </a:bodyPr>
          <a:lstStyle/>
          <a:p>
            <a:pPr algn="r"/>
            <a:r>
              <a:rPr lang="en-US" sz="3200" dirty="0"/>
              <a:t>Examples: advertisements, commercials, newspaper editorials, etc. </a:t>
            </a:r>
          </a:p>
        </p:txBody>
      </p:sp>
    </p:spTree>
    <p:extLst>
      <p:ext uri="{BB962C8B-B14F-4D97-AF65-F5344CB8AC3E}">
        <p14:creationId xmlns:p14="http://schemas.microsoft.com/office/powerpoint/2010/main" val="1441545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824020"/>
            <a:ext cx="8229600" cy="1143000"/>
          </a:xfrm>
        </p:spPr>
        <p:txBody>
          <a:bodyPr>
            <a:normAutofit/>
          </a:bodyPr>
          <a:lstStyle/>
          <a:p>
            <a:r>
              <a:rPr lang="en-US" dirty="0"/>
              <a:t>Author's Purpose: To Inform </a:t>
            </a:r>
          </a:p>
        </p:txBody>
      </p:sp>
      <p:sp>
        <p:nvSpPr>
          <p:cNvPr id="3" name="Content Placeholder 2"/>
          <p:cNvSpPr>
            <a:spLocks noGrp="1"/>
          </p:cNvSpPr>
          <p:nvPr>
            <p:ph idx="1"/>
          </p:nvPr>
        </p:nvSpPr>
        <p:spPr>
          <a:xfrm>
            <a:off x="0" y="3874"/>
            <a:ext cx="8991600" cy="2967925"/>
          </a:xfrm>
        </p:spPr>
        <p:txBody>
          <a:bodyPr/>
          <a:lstStyle/>
          <a:p>
            <a:r>
              <a:rPr lang="en-US" dirty="0" smtClean="0"/>
              <a:t>It’s </a:t>
            </a:r>
            <a:r>
              <a:rPr lang="en-US" dirty="0"/>
              <a:t>the author’s goal to enlighten the reader with topics that are usually real or contain facts. </a:t>
            </a:r>
          </a:p>
          <a:p>
            <a:r>
              <a:rPr lang="en-US" dirty="0"/>
              <a:t>Facts are used to teach, not to persuade. </a:t>
            </a:r>
          </a:p>
          <a:p>
            <a:endParaRPr lang="en-US" dirty="0"/>
          </a:p>
        </p:txBody>
      </p:sp>
      <p:pic>
        <p:nvPicPr>
          <p:cNvPr id="5123" name="Picture 3" descr="C:\Users\JIMMI.WATSON\AppData\Local\Microsoft\Windows\Temporary Internet Files\Content.IE5\FVJU1OJB\MC9002371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647494"/>
            <a:ext cx="3352800" cy="47480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62400" y="1844298"/>
            <a:ext cx="3810000" cy="3693319"/>
          </a:xfrm>
          <a:prstGeom prst="rect">
            <a:avLst/>
          </a:prstGeom>
          <a:noFill/>
        </p:spPr>
        <p:txBody>
          <a:bodyPr wrap="square" rtlCol="0">
            <a:spAutoFit/>
          </a:bodyPr>
          <a:lstStyle/>
          <a:p>
            <a:pPr algn="r"/>
            <a:r>
              <a:rPr lang="en-US" sz="3600" dirty="0"/>
              <a:t>Examples: textbooks, cookbooks, newspapers, encyclopedias, etc. </a:t>
            </a:r>
          </a:p>
          <a:p>
            <a:pPr algn="r"/>
            <a:endParaRPr lang="en-US" dirty="0"/>
          </a:p>
        </p:txBody>
      </p:sp>
    </p:spTree>
    <p:extLst>
      <p:ext uri="{BB962C8B-B14F-4D97-AF65-F5344CB8AC3E}">
        <p14:creationId xmlns:p14="http://schemas.microsoft.com/office/powerpoint/2010/main" val="550551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2" y="0"/>
            <a:ext cx="9144000" cy="1143000"/>
          </a:xfrm>
        </p:spPr>
        <p:txBody>
          <a:bodyPr>
            <a:noAutofit/>
          </a:bodyPr>
          <a:lstStyle/>
          <a:p>
            <a:r>
              <a:rPr lang="en-US" sz="4400" dirty="0"/>
              <a:t>Author’s Purpose: To Entertain </a:t>
            </a:r>
          </a:p>
        </p:txBody>
      </p:sp>
      <p:sp>
        <p:nvSpPr>
          <p:cNvPr id="3" name="Content Placeholder 2"/>
          <p:cNvSpPr>
            <a:spLocks noGrp="1"/>
          </p:cNvSpPr>
          <p:nvPr>
            <p:ph idx="1"/>
          </p:nvPr>
        </p:nvSpPr>
        <p:spPr>
          <a:xfrm>
            <a:off x="898902" y="1143000"/>
            <a:ext cx="8229600" cy="1981200"/>
          </a:xfrm>
        </p:spPr>
        <p:txBody>
          <a:bodyPr/>
          <a:lstStyle/>
          <a:p>
            <a:r>
              <a:rPr lang="en-US" sz="3600" dirty="0" smtClean="0"/>
              <a:t>It </a:t>
            </a:r>
            <a:r>
              <a:rPr lang="en-US" sz="3600" dirty="0"/>
              <a:t>is the author’s goal to tell a story or describe real or imaginary characters, places, and events </a:t>
            </a:r>
          </a:p>
          <a:p>
            <a:endParaRPr lang="en-US" dirty="0"/>
          </a:p>
        </p:txBody>
      </p:sp>
      <p:sp>
        <p:nvSpPr>
          <p:cNvPr id="4" name="TextBox 3"/>
          <p:cNvSpPr txBox="1"/>
          <p:nvPr/>
        </p:nvSpPr>
        <p:spPr>
          <a:xfrm>
            <a:off x="4953000" y="3769902"/>
            <a:ext cx="4038600" cy="3077766"/>
          </a:xfrm>
          <a:prstGeom prst="rect">
            <a:avLst/>
          </a:prstGeom>
          <a:noFill/>
        </p:spPr>
        <p:txBody>
          <a:bodyPr wrap="square" rtlCol="0">
            <a:spAutoFit/>
          </a:bodyPr>
          <a:lstStyle/>
          <a:p>
            <a:pPr algn="r"/>
            <a:r>
              <a:rPr lang="en-US" sz="4400" dirty="0"/>
              <a:t>Examples: poems, stories, plays, comic strips, etc. </a:t>
            </a:r>
          </a:p>
          <a:p>
            <a:endParaRPr lang="en-US" dirty="0"/>
          </a:p>
        </p:txBody>
      </p:sp>
      <p:pic>
        <p:nvPicPr>
          <p:cNvPr id="3074" name="Picture 2" descr="C:\Users\JIMMI.WATSON\AppData\Local\Microsoft\Windows\Temporary Internet Files\Content.IE5\JVDFBBVY\MC9002796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903630"/>
            <a:ext cx="3962400" cy="3954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30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2057400"/>
          </a:xfrm>
        </p:spPr>
        <p:txBody>
          <a:bodyPr>
            <a:normAutofit fontScale="90000"/>
          </a:bodyPr>
          <a:lstStyle/>
          <a:p>
            <a:r>
              <a:rPr lang="en-US" dirty="0"/>
              <a:t>Depending on its length, a work of fiction may be classified as a short story or as a novel.</a:t>
            </a:r>
            <a:br>
              <a:rPr lang="en-US" dirty="0"/>
            </a:br>
            <a:endParaRPr lang="en-US" dirty="0"/>
          </a:p>
        </p:txBody>
      </p:sp>
      <p:sp>
        <p:nvSpPr>
          <p:cNvPr id="3" name="Content Placeholder 2"/>
          <p:cNvSpPr>
            <a:spLocks noGrp="1"/>
          </p:cNvSpPr>
          <p:nvPr>
            <p:ph sz="half" idx="1"/>
          </p:nvPr>
        </p:nvSpPr>
        <p:spPr>
          <a:xfrm>
            <a:off x="228600" y="2438400"/>
            <a:ext cx="4038600" cy="2819400"/>
          </a:xfrm>
        </p:spPr>
        <p:txBody>
          <a:bodyPr>
            <a:noAutofit/>
          </a:bodyPr>
          <a:lstStyle/>
          <a:p>
            <a:r>
              <a:rPr lang="en-US" sz="2800" dirty="0" smtClean="0"/>
              <a:t>Short Story</a:t>
            </a:r>
          </a:p>
          <a:p>
            <a:pPr lvl="1"/>
            <a:r>
              <a:rPr lang="en-US" sz="2800" dirty="0" smtClean="0"/>
              <a:t>Usually revolves around a single idea</a:t>
            </a:r>
          </a:p>
          <a:p>
            <a:pPr lvl="1"/>
            <a:r>
              <a:rPr lang="en-US" sz="2800" dirty="0" smtClean="0"/>
              <a:t>Is short enough to be read at one sitting</a:t>
            </a:r>
            <a:endParaRPr lang="en-US" sz="2800" dirty="0"/>
          </a:p>
        </p:txBody>
      </p:sp>
      <p:sp>
        <p:nvSpPr>
          <p:cNvPr id="5" name="Content Placeholder 4"/>
          <p:cNvSpPr>
            <a:spLocks noGrp="1"/>
          </p:cNvSpPr>
          <p:nvPr>
            <p:ph sz="half" idx="2"/>
          </p:nvPr>
        </p:nvSpPr>
        <p:spPr>
          <a:xfrm>
            <a:off x="4343400" y="4607169"/>
            <a:ext cx="4038600" cy="2286000"/>
          </a:xfrm>
        </p:spPr>
        <p:txBody>
          <a:bodyPr>
            <a:normAutofit/>
          </a:bodyPr>
          <a:lstStyle/>
          <a:p>
            <a:r>
              <a:rPr lang="en-US" sz="2800" dirty="0" smtClean="0"/>
              <a:t>Novel</a:t>
            </a:r>
          </a:p>
          <a:p>
            <a:pPr lvl="1"/>
            <a:r>
              <a:rPr lang="en-US" sz="2800" dirty="0" smtClean="0"/>
              <a:t>Involves a more complicated plot</a:t>
            </a:r>
          </a:p>
          <a:p>
            <a:pPr lvl="1"/>
            <a:r>
              <a:rPr lang="en-US" sz="2800" dirty="0" smtClean="0"/>
              <a:t>A longer work</a:t>
            </a:r>
            <a:endParaRPr lang="en-US" sz="2800" dirty="0"/>
          </a:p>
        </p:txBody>
      </p:sp>
      <p:pic>
        <p:nvPicPr>
          <p:cNvPr id="3074" name="Picture 2" descr="C:\Documents and Settings\jimmi.watson\Local Settings\Temporary Internet Files\Content.IE5\SZGCL69M\MC9002377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676260">
            <a:off x="5056515" y="2034711"/>
            <a:ext cx="3094022" cy="2920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24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143000"/>
          </a:xfrm>
        </p:spPr>
        <p:txBody>
          <a:bodyPr>
            <a:noAutofit/>
          </a:bodyPr>
          <a:lstStyle/>
          <a:p>
            <a:r>
              <a:rPr lang="en-US" sz="4400" dirty="0" smtClean="0"/>
              <a:t>Both novels and short stories contain four main elements:</a:t>
            </a:r>
            <a:endParaRPr lang="en-US" sz="4400" dirty="0"/>
          </a:p>
        </p:txBody>
      </p:sp>
      <p:sp>
        <p:nvSpPr>
          <p:cNvPr id="3" name="Content Placeholder 2"/>
          <p:cNvSpPr>
            <a:spLocks noGrp="1"/>
          </p:cNvSpPr>
          <p:nvPr>
            <p:ph sz="half" idx="1"/>
          </p:nvPr>
        </p:nvSpPr>
        <p:spPr>
          <a:xfrm>
            <a:off x="5251938" y="2294547"/>
            <a:ext cx="4038600" cy="4114800"/>
          </a:xfrm>
        </p:spPr>
        <p:txBody>
          <a:bodyPr>
            <a:normAutofit/>
          </a:bodyPr>
          <a:lstStyle/>
          <a:p>
            <a:r>
              <a:rPr lang="en-US" sz="5400" dirty="0" smtClean="0"/>
              <a:t>Plot</a:t>
            </a:r>
          </a:p>
          <a:p>
            <a:r>
              <a:rPr lang="en-US" sz="5400" dirty="0" smtClean="0"/>
              <a:t>Character</a:t>
            </a:r>
          </a:p>
          <a:p>
            <a:r>
              <a:rPr lang="en-US" sz="5400" dirty="0" smtClean="0"/>
              <a:t>Setting</a:t>
            </a:r>
          </a:p>
          <a:p>
            <a:r>
              <a:rPr lang="en-US" sz="5400" dirty="0" smtClean="0"/>
              <a:t>Theme</a:t>
            </a:r>
            <a:endParaRPr lang="en-US" sz="5400" dirty="0"/>
          </a:p>
        </p:txBody>
      </p:sp>
      <p:pic>
        <p:nvPicPr>
          <p:cNvPr id="4098" name="Picture 2" descr="C:\Documents and Settings\jimmi.watson\Local Settings\Temporary Internet Files\Content.IE5\HX9CD11R\MC90001930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057399"/>
            <a:ext cx="5257800" cy="4589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3195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Plot</a:t>
            </a:r>
            <a:endParaRPr lang="en-US" sz="7200" dirty="0"/>
          </a:p>
        </p:txBody>
      </p:sp>
      <p:sp>
        <p:nvSpPr>
          <p:cNvPr id="3" name="Content Placeholder 2"/>
          <p:cNvSpPr>
            <a:spLocks noGrp="1"/>
          </p:cNvSpPr>
          <p:nvPr>
            <p:ph sz="half" idx="1"/>
          </p:nvPr>
        </p:nvSpPr>
        <p:spPr>
          <a:xfrm>
            <a:off x="457200" y="1600200"/>
            <a:ext cx="4038600" cy="4952999"/>
          </a:xfrm>
        </p:spPr>
        <p:txBody>
          <a:bodyPr>
            <a:normAutofit lnSpcReduction="10000"/>
          </a:bodyPr>
          <a:lstStyle/>
          <a:p>
            <a:r>
              <a:rPr lang="en-US" sz="3600" dirty="0" smtClean="0"/>
              <a:t>The sequence of events in a story</a:t>
            </a:r>
          </a:p>
          <a:p>
            <a:r>
              <a:rPr lang="en-US" sz="3600" dirty="0"/>
              <a:t>A plot is usually built around a central conflict involving two or more opposing forces</a:t>
            </a:r>
          </a:p>
          <a:p>
            <a:endParaRPr lang="en-US" sz="3600" dirty="0"/>
          </a:p>
        </p:txBody>
      </p:sp>
      <p:sp>
        <p:nvSpPr>
          <p:cNvPr id="4" name="Content Placeholder 3"/>
          <p:cNvSpPr>
            <a:spLocks noGrp="1"/>
          </p:cNvSpPr>
          <p:nvPr>
            <p:ph sz="half" idx="2"/>
          </p:nvPr>
        </p:nvSpPr>
        <p:spPr/>
        <p:txBody>
          <a:bodyPr>
            <a:normAutofit lnSpcReduction="10000"/>
          </a:bodyPr>
          <a:lstStyle/>
          <a:p>
            <a:pPr marL="137160" indent="0" algn="ctr">
              <a:spcBef>
                <a:spcPct val="0"/>
              </a:spcBef>
              <a:buNone/>
            </a:pPr>
            <a:r>
              <a:rPr lang="en-US" sz="3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Plot </a:t>
            </a:r>
            <a:r>
              <a:rPr lang="en-US" sz="32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Complications</a:t>
            </a:r>
          </a:p>
          <a:p>
            <a:pPr marL="137160" indent="0" algn="ctr">
              <a:spcBef>
                <a:spcPct val="0"/>
              </a:spcBef>
              <a:buNone/>
            </a:pPr>
            <a:endParaRPr lang="en-US" sz="32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a:spcBef>
                <a:spcPct val="0"/>
              </a:spcBef>
            </a:pPr>
            <a:r>
              <a:rPr lang="en-US" sz="3200" dirty="0"/>
              <a:t>Events or problems that make it more difficult to resolve the conflict</a:t>
            </a:r>
          </a:p>
        </p:txBody>
      </p:sp>
    </p:spTree>
    <p:extLst>
      <p:ext uri="{BB962C8B-B14F-4D97-AF65-F5344CB8AC3E}">
        <p14:creationId xmlns:p14="http://schemas.microsoft.com/office/powerpoint/2010/main" val="2959617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Plot: 5 Stages</a:t>
            </a:r>
            <a:endParaRPr lang="en-US" sz="7200" dirty="0"/>
          </a:p>
        </p:txBody>
      </p:sp>
      <p:sp>
        <p:nvSpPr>
          <p:cNvPr id="3" name="Content Placeholder 2"/>
          <p:cNvSpPr>
            <a:spLocks noGrp="1"/>
          </p:cNvSpPr>
          <p:nvPr>
            <p:ph sz="half" idx="1"/>
          </p:nvPr>
        </p:nvSpPr>
        <p:spPr/>
        <p:txBody>
          <a:bodyPr>
            <a:normAutofit/>
          </a:bodyPr>
          <a:lstStyle/>
          <a:p>
            <a:r>
              <a:rPr lang="en-US" sz="3200" dirty="0" smtClean="0"/>
              <a:t>Exposition</a:t>
            </a:r>
          </a:p>
          <a:p>
            <a:pPr lvl="1"/>
            <a:r>
              <a:rPr lang="en-US" sz="3200" dirty="0" smtClean="0"/>
              <a:t>Provides background for the story. Characters are introduced, and the setting is described</a:t>
            </a:r>
          </a:p>
          <a:p>
            <a:pPr marL="137160" indent="0">
              <a:buNone/>
            </a:pPr>
            <a:endParaRPr lang="en-US" dirty="0" smtClean="0"/>
          </a:p>
          <a:p>
            <a:endParaRPr lang="en-US" dirty="0"/>
          </a:p>
        </p:txBody>
      </p:sp>
      <p:sp>
        <p:nvSpPr>
          <p:cNvPr id="4" name="Content Placeholder 3"/>
          <p:cNvSpPr>
            <a:spLocks noGrp="1"/>
          </p:cNvSpPr>
          <p:nvPr>
            <p:ph sz="half" idx="2"/>
          </p:nvPr>
        </p:nvSpPr>
        <p:spPr/>
        <p:txBody>
          <a:bodyPr>
            <a:normAutofit/>
          </a:bodyPr>
          <a:lstStyle/>
          <a:p>
            <a:r>
              <a:rPr lang="en-US" sz="3200" dirty="0"/>
              <a:t>Rising Action</a:t>
            </a:r>
          </a:p>
          <a:p>
            <a:pPr lvl="1"/>
            <a:r>
              <a:rPr lang="en-US" sz="3200" dirty="0"/>
              <a:t>Central conflict begins to unfold. Complications are introduced and suspense builds.</a:t>
            </a:r>
          </a:p>
          <a:p>
            <a:endParaRPr lang="en-US" dirty="0"/>
          </a:p>
        </p:txBody>
      </p:sp>
    </p:spTree>
    <p:extLst>
      <p:ext uri="{BB962C8B-B14F-4D97-AF65-F5344CB8AC3E}">
        <p14:creationId xmlns:p14="http://schemas.microsoft.com/office/powerpoint/2010/main" val="3924986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338"/>
            <a:ext cx="8229600" cy="1143000"/>
          </a:xfrm>
        </p:spPr>
        <p:txBody>
          <a:bodyPr>
            <a:noAutofit/>
          </a:bodyPr>
          <a:lstStyle/>
          <a:p>
            <a:r>
              <a:rPr lang="en-US" sz="7200" dirty="0"/>
              <a:t>Plot: </a:t>
            </a:r>
            <a:r>
              <a:rPr lang="en-US" sz="7200" dirty="0" smtClean="0"/>
              <a:t>5 </a:t>
            </a:r>
            <a:r>
              <a:rPr lang="en-US" sz="7200" dirty="0"/>
              <a:t>Stages</a:t>
            </a:r>
            <a:endParaRPr lang="en-US" sz="6600" dirty="0"/>
          </a:p>
        </p:txBody>
      </p:sp>
      <p:sp>
        <p:nvSpPr>
          <p:cNvPr id="3" name="Content Placeholder 2"/>
          <p:cNvSpPr>
            <a:spLocks noGrp="1"/>
          </p:cNvSpPr>
          <p:nvPr>
            <p:ph sz="half" idx="1"/>
          </p:nvPr>
        </p:nvSpPr>
        <p:spPr>
          <a:xfrm>
            <a:off x="0" y="1295400"/>
            <a:ext cx="4267200" cy="5562600"/>
          </a:xfrm>
        </p:spPr>
        <p:txBody>
          <a:bodyPr>
            <a:normAutofit/>
          </a:bodyPr>
          <a:lstStyle/>
          <a:p>
            <a:r>
              <a:rPr lang="en-US" dirty="0" smtClean="0"/>
              <a:t>Climax</a:t>
            </a:r>
          </a:p>
          <a:p>
            <a:pPr lvl="1"/>
            <a:r>
              <a:rPr lang="en-US" dirty="0" smtClean="0"/>
              <a:t>The point of greatest interest or suspense in the story; the turning point, when the action reaches a peak. The climax may occur because of a decision the characters reach or because of a discovery or an even t that changes or a solution to the conflict.</a:t>
            </a:r>
            <a:endParaRPr lang="en-US" dirty="0"/>
          </a:p>
          <a:p>
            <a:endParaRPr lang="en-US" dirty="0"/>
          </a:p>
        </p:txBody>
      </p:sp>
      <p:sp>
        <p:nvSpPr>
          <p:cNvPr id="4" name="Content Placeholder 3"/>
          <p:cNvSpPr>
            <a:spLocks noGrp="1"/>
          </p:cNvSpPr>
          <p:nvPr>
            <p:ph sz="half" idx="2"/>
          </p:nvPr>
        </p:nvSpPr>
        <p:spPr>
          <a:xfrm>
            <a:off x="5077691" y="3962400"/>
            <a:ext cx="4038600" cy="2895600"/>
          </a:xfrm>
        </p:spPr>
        <p:txBody>
          <a:bodyPr>
            <a:normAutofit/>
          </a:bodyPr>
          <a:lstStyle/>
          <a:p>
            <a:r>
              <a:rPr lang="en-US" dirty="0"/>
              <a:t>Falling </a:t>
            </a:r>
            <a:r>
              <a:rPr lang="en-US" dirty="0" smtClean="0"/>
              <a:t>Action</a:t>
            </a:r>
          </a:p>
          <a:p>
            <a:pPr lvl="1"/>
            <a:r>
              <a:rPr lang="en-US" dirty="0" smtClean="0"/>
              <a:t>Occurs after the climax and resolves the conflict. </a:t>
            </a:r>
            <a:endParaRPr lang="en-US" dirty="0"/>
          </a:p>
        </p:txBody>
      </p:sp>
      <p:pic>
        <p:nvPicPr>
          <p:cNvPr id="6146" name="Picture 2" descr="C:\Documents and Settings\jimmi.watson\Local Settings\Temporary Internet Files\Content.IE5\KI55KMBS\MC90038443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1219200"/>
            <a:ext cx="3345485" cy="2710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731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338"/>
            <a:ext cx="9144000" cy="1143000"/>
          </a:xfrm>
        </p:spPr>
        <p:txBody>
          <a:bodyPr>
            <a:noAutofit/>
          </a:bodyPr>
          <a:lstStyle/>
          <a:p>
            <a:r>
              <a:rPr lang="en-US" sz="7200" dirty="0"/>
              <a:t>Plot: </a:t>
            </a:r>
            <a:r>
              <a:rPr lang="en-US" sz="7200" dirty="0" smtClean="0"/>
              <a:t>5 </a:t>
            </a:r>
            <a:r>
              <a:rPr lang="en-US" sz="7200" dirty="0"/>
              <a:t>Stages</a:t>
            </a:r>
            <a:endParaRPr lang="en-US" sz="6600" dirty="0"/>
          </a:p>
        </p:txBody>
      </p:sp>
      <p:sp>
        <p:nvSpPr>
          <p:cNvPr id="4" name="Content Placeholder 3"/>
          <p:cNvSpPr>
            <a:spLocks noGrp="1"/>
          </p:cNvSpPr>
          <p:nvPr>
            <p:ph sz="half" idx="2"/>
          </p:nvPr>
        </p:nvSpPr>
        <p:spPr>
          <a:xfrm>
            <a:off x="4191000" y="1828800"/>
            <a:ext cx="5077691" cy="3657600"/>
          </a:xfrm>
        </p:spPr>
        <p:txBody>
          <a:bodyPr>
            <a:normAutofit/>
          </a:bodyPr>
          <a:lstStyle/>
          <a:p>
            <a:r>
              <a:rPr lang="en-US" sz="3200" dirty="0" smtClean="0"/>
              <a:t>Resolution/</a:t>
            </a:r>
            <a:r>
              <a:rPr lang="en-US" sz="3200" dirty="0" err="1" smtClean="0"/>
              <a:t>Denoument</a:t>
            </a:r>
            <a:endParaRPr lang="en-US" sz="3200" dirty="0" smtClean="0"/>
          </a:p>
          <a:p>
            <a:pPr lvl="1"/>
            <a:r>
              <a:rPr lang="en-US" sz="3200" dirty="0" smtClean="0"/>
              <a:t>The </a:t>
            </a:r>
            <a:r>
              <a:rPr lang="en-US" sz="3200" dirty="0" smtClean="0"/>
              <a:t>loose ends are tied up and the story comes to a close.</a:t>
            </a:r>
            <a:endParaRPr lang="en-US" sz="3200" dirty="0"/>
          </a:p>
          <a:p>
            <a:endParaRPr lang="en-US" dirty="0"/>
          </a:p>
        </p:txBody>
      </p:sp>
      <p:pic>
        <p:nvPicPr>
          <p:cNvPr id="1026" name="Picture 2" descr="C:\Users\JIMMI.WATSON\AppData\Local\Microsoft\Windows\Temporary Internet Files\Content.IE5\JVDFBBVY\MC900286930[1].wmf"/>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32288" y="1828801"/>
            <a:ext cx="4952097"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2301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6200"/>
            <a:ext cx="8229600" cy="1143000"/>
          </a:xfrm>
        </p:spPr>
        <p:txBody>
          <a:bodyPr>
            <a:noAutofit/>
          </a:bodyPr>
          <a:lstStyle/>
          <a:p>
            <a:r>
              <a:rPr lang="en-US" sz="7200" dirty="0" smtClean="0"/>
              <a:t>Plot Diagram</a:t>
            </a:r>
            <a:endParaRPr lang="en-US" sz="7200"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86106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09579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1889</TotalTime>
  <Words>970</Words>
  <Application>Microsoft Office PowerPoint</Application>
  <PresentationFormat>On-screen Show (4:3)</PresentationFormat>
  <Paragraphs>113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Fiction TERMS</vt:lpstr>
      <vt:lpstr>Fiction</vt:lpstr>
      <vt:lpstr>Depending on its length, a work of fiction may be classified as a short story or as a novel. </vt:lpstr>
      <vt:lpstr>Both novels and short stories contain four main elements:</vt:lpstr>
      <vt:lpstr>Plot</vt:lpstr>
      <vt:lpstr>Plot: 5 Stages</vt:lpstr>
      <vt:lpstr>Plot: 5 Stages</vt:lpstr>
      <vt:lpstr>Plot: 5 Stages</vt:lpstr>
      <vt:lpstr>Plot Diagram</vt:lpstr>
      <vt:lpstr>Character</vt:lpstr>
      <vt:lpstr>Character</vt:lpstr>
      <vt:lpstr>Characters Have:</vt:lpstr>
      <vt:lpstr>Setting</vt:lpstr>
      <vt:lpstr>Theme</vt:lpstr>
      <vt:lpstr>Inductive  &amp; Deductive Reasoning</vt:lpstr>
      <vt:lpstr> Characterization </vt:lpstr>
      <vt:lpstr>     Direct  Characterization</vt:lpstr>
      <vt:lpstr>Indirect Characterization</vt:lpstr>
      <vt:lpstr>Point of view</vt:lpstr>
      <vt:lpstr>Point of View</vt:lpstr>
      <vt:lpstr>Author’s Purpose</vt:lpstr>
      <vt:lpstr> Author’s Purpose: To Persuade </vt:lpstr>
      <vt:lpstr>Author's Purpose: To Inform </vt:lpstr>
      <vt:lpstr>Author’s Purpose: To Entertain </vt:lpstr>
    </vt:vector>
  </TitlesOfParts>
  <Company>Garrard County School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Fiction TERMS</dc:title>
  <dc:creator>WATSON,JIMMI</dc:creator>
  <cp:lastModifiedBy>Watson, Jimmi L</cp:lastModifiedBy>
  <cp:revision>17</cp:revision>
  <dcterms:created xsi:type="dcterms:W3CDTF">2012-08-10T13:15:09Z</dcterms:created>
  <dcterms:modified xsi:type="dcterms:W3CDTF">2014-10-07T12:18:22Z</dcterms:modified>
</cp:coreProperties>
</file>