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000A7-952C-46FE-84E2-FBC6B48B62F7}"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192594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00A7-952C-46FE-84E2-FBC6B48B62F7}"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4188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00A7-952C-46FE-84E2-FBC6B48B62F7}"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293910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00A7-952C-46FE-84E2-FBC6B48B62F7}"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179900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000A7-952C-46FE-84E2-FBC6B48B62F7}"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5571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000A7-952C-46FE-84E2-FBC6B48B62F7}"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251200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00A7-952C-46FE-84E2-FBC6B48B62F7}"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159148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000A7-952C-46FE-84E2-FBC6B48B62F7}"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268068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00A7-952C-46FE-84E2-FBC6B48B62F7}"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36542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00A7-952C-46FE-84E2-FBC6B48B62F7}"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383455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00A7-952C-46FE-84E2-FBC6B48B62F7}"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8AB5E-5244-4976-8021-5C4C6005CC82}" type="slidenum">
              <a:rPr lang="en-US" smtClean="0"/>
              <a:t>‹#›</a:t>
            </a:fld>
            <a:endParaRPr lang="en-US"/>
          </a:p>
        </p:txBody>
      </p:sp>
    </p:spTree>
    <p:extLst>
      <p:ext uri="{BB962C8B-B14F-4D97-AF65-F5344CB8AC3E}">
        <p14:creationId xmlns:p14="http://schemas.microsoft.com/office/powerpoint/2010/main" val="399811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000A7-952C-46FE-84E2-FBC6B48B62F7}" type="datetimeFigureOut">
              <a:rPr lang="en-US" smtClean="0"/>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8AB5E-5244-4976-8021-5C4C6005CC82}" type="slidenum">
              <a:rPr lang="en-US" smtClean="0"/>
              <a:t>‹#›</a:t>
            </a:fld>
            <a:endParaRPr lang="en-US"/>
          </a:p>
        </p:txBody>
      </p:sp>
    </p:spTree>
    <p:extLst>
      <p:ext uri="{BB962C8B-B14F-4D97-AF65-F5344CB8AC3E}">
        <p14:creationId xmlns:p14="http://schemas.microsoft.com/office/powerpoint/2010/main" val="40568612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02560"/>
            <a:ext cx="9144000" cy="1059901"/>
          </a:xfrm>
        </p:spPr>
        <p:txBody>
          <a:bodyPr/>
          <a:lstStyle/>
          <a:p>
            <a:r>
              <a:rPr lang="en-US" dirty="0" smtClean="0"/>
              <a:t>Gerda Weismann Klein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69" t="23673" r="37500" b="27652"/>
          <a:stretch/>
        </p:blipFill>
        <p:spPr bwMode="auto">
          <a:xfrm>
            <a:off x="2362200" y="63361"/>
            <a:ext cx="4191000" cy="563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15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7"/>
            <a:ext cx="9144000" cy="1288473"/>
          </a:xfrm>
        </p:spPr>
        <p:txBody>
          <a:bodyPr>
            <a:normAutofit fontScale="70000" lnSpcReduction="20000"/>
          </a:bodyPr>
          <a:lstStyle/>
          <a:p>
            <a:pPr marL="0" indent="0" algn="ctr">
              <a:buNone/>
            </a:pPr>
            <a:r>
              <a:rPr lang="en-US" dirty="0" smtClean="0"/>
              <a:t>As allied forces encircled Germany in the fall of 1944, the Nazis tried to hide their crimes, dismantling camps and evacuating prisoners on what came to be known as death marches. Gerda’s march, in the bitter winter of 1945, lasted for 350 miles until she was liberated in </a:t>
            </a:r>
            <a:r>
              <a:rPr lang="en-US" dirty="0" err="1" smtClean="0"/>
              <a:t>Volary</a:t>
            </a:r>
            <a:r>
              <a:rPr lang="en-US" dirty="0" smtClean="0"/>
              <a:t>.</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70" t="25947" r="25142" b="28409"/>
          <a:stretch/>
        </p:blipFill>
        <p:spPr bwMode="auto">
          <a:xfrm>
            <a:off x="381000" y="1143000"/>
            <a:ext cx="8418388" cy="554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6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89" t="18182" r="15766" b="14015"/>
          <a:stretch/>
        </p:blipFill>
        <p:spPr bwMode="auto">
          <a:xfrm>
            <a:off x="-1" y="0"/>
            <a:ext cx="91967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94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34636"/>
            <a:ext cx="8229600" cy="879764"/>
          </a:xfrm>
        </p:spPr>
        <p:txBody>
          <a:bodyPr/>
          <a:lstStyle/>
          <a:p>
            <a:r>
              <a:rPr lang="en-US" dirty="0" smtClean="0"/>
              <a:t>Gerda’s Family</a:t>
            </a:r>
            <a:endParaRPr lang="en-US" dirty="0"/>
          </a:p>
        </p:txBody>
      </p:sp>
      <p:sp>
        <p:nvSpPr>
          <p:cNvPr id="3" name="Content Placeholder 2"/>
          <p:cNvSpPr>
            <a:spLocks noGrp="1"/>
          </p:cNvSpPr>
          <p:nvPr>
            <p:ph idx="1"/>
          </p:nvPr>
        </p:nvSpPr>
        <p:spPr>
          <a:xfrm>
            <a:off x="152400" y="833510"/>
            <a:ext cx="8839200" cy="2976490"/>
          </a:xfrm>
        </p:spPr>
        <p:txBody>
          <a:bodyPr>
            <a:normAutofit fontScale="85000" lnSpcReduction="20000"/>
          </a:bodyPr>
          <a:lstStyle/>
          <a:p>
            <a:pPr marL="0" indent="0" algn="ctr">
              <a:buNone/>
            </a:pPr>
            <a:r>
              <a:rPr lang="en-US" dirty="0"/>
              <a:t>P</a:t>
            </a:r>
            <a:r>
              <a:rPr lang="en-US" dirty="0" smtClean="0"/>
              <a:t>hoto’s of Gerda’s father, Julius </a:t>
            </a:r>
            <a:r>
              <a:rPr lang="en-US" dirty="0" err="1" smtClean="0"/>
              <a:t>Weissman</a:t>
            </a:r>
            <a:r>
              <a:rPr lang="en-US" dirty="0" smtClean="0"/>
              <a:t>, her mother, Helene </a:t>
            </a:r>
            <a:r>
              <a:rPr lang="en-US" dirty="0" err="1" smtClean="0"/>
              <a:t>Weissmann</a:t>
            </a:r>
            <a:r>
              <a:rPr lang="en-US" dirty="0" smtClean="0"/>
              <a:t>, and her brother, </a:t>
            </a:r>
            <a:r>
              <a:rPr lang="en-US" dirty="0" err="1" smtClean="0"/>
              <a:t>Artur</a:t>
            </a:r>
            <a:r>
              <a:rPr lang="en-US" dirty="0" smtClean="0"/>
              <a:t> </a:t>
            </a:r>
            <a:r>
              <a:rPr lang="en-US" dirty="0" err="1" smtClean="0"/>
              <a:t>Weissman</a:t>
            </a:r>
            <a:r>
              <a:rPr lang="en-US" dirty="0" smtClean="0"/>
              <a:t> which Gerda kept in her ski boot during her years in Nazi slave-labor camps. Her father, Julius, helped save Gerda’s life by insisting that she wear ski boots when the Nazis took her away; she wore the ski boots during a forced death march in which other young women were barefoot or wearing only sandals in the snow.</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0" t="19129" r="58807" b="38826"/>
          <a:stretch/>
        </p:blipFill>
        <p:spPr bwMode="auto">
          <a:xfrm>
            <a:off x="304800" y="3505200"/>
            <a:ext cx="2189018" cy="307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881" t="51420" r="31818" b="7860"/>
          <a:stretch/>
        </p:blipFill>
        <p:spPr bwMode="auto">
          <a:xfrm>
            <a:off x="3429000" y="3553692"/>
            <a:ext cx="2175164" cy="297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53" t="30398" r="58807" b="28125"/>
          <a:stretch/>
        </p:blipFill>
        <p:spPr bwMode="auto">
          <a:xfrm>
            <a:off x="6632863" y="3525982"/>
            <a:ext cx="2237509" cy="303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34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29" t="26326" r="18892" b="20834"/>
          <a:stretch/>
        </p:blipFill>
        <p:spPr bwMode="auto">
          <a:xfrm>
            <a:off x="-27709" y="-20782"/>
            <a:ext cx="6220690" cy="386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477" t="33712" r="18181" b="13921"/>
          <a:stretch/>
        </p:blipFill>
        <p:spPr bwMode="auto">
          <a:xfrm>
            <a:off x="2590800" y="2898173"/>
            <a:ext cx="6553200" cy="393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51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09600"/>
            <a:ext cx="4114800" cy="5516563"/>
          </a:xfrm>
        </p:spPr>
        <p:txBody>
          <a:bodyPr>
            <a:normAutofit/>
          </a:bodyPr>
          <a:lstStyle/>
          <a:p>
            <a:pPr marL="0" indent="0" algn="ctr">
              <a:buNone/>
            </a:pPr>
            <a:r>
              <a:rPr lang="en-US" dirty="0" smtClean="0"/>
              <a:t>A photo of Gerda’s Uncle Leo, taken shortly before he moved to Turkey. Sixty-seven of Gerda’s relatives, including all of her immediate family, dies in the Holocaust. Only Gerda and Uncle Leo survived.</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42" t="17045" r="34517" b="15151"/>
          <a:stretch/>
        </p:blipFill>
        <p:spPr bwMode="auto">
          <a:xfrm>
            <a:off x="228600" y="169245"/>
            <a:ext cx="4267200" cy="662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63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4191000" cy="2895600"/>
          </a:xfrm>
        </p:spPr>
        <p:txBody>
          <a:bodyPr>
            <a:normAutofit/>
          </a:bodyPr>
          <a:lstStyle/>
          <a:p>
            <a:r>
              <a:rPr lang="en-US" dirty="0" smtClean="0"/>
              <a:t>A photo of Gerda and her brother, </a:t>
            </a:r>
            <a:r>
              <a:rPr lang="en-US" dirty="0" err="1" smtClean="0"/>
              <a:t>Artur</a:t>
            </a:r>
            <a:r>
              <a:rPr lang="en-US" dirty="0" smtClean="0"/>
              <a:t> </a:t>
            </a:r>
            <a:r>
              <a:rPr lang="en-US" dirty="0" err="1" smtClean="0"/>
              <a:t>Weissmann</a:t>
            </a:r>
            <a:r>
              <a:rPr lang="en-US" dirty="0" smtClean="0"/>
              <a:t>.</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633" t="14540" r="32781" b="8932"/>
          <a:stretch/>
        </p:blipFill>
        <p:spPr bwMode="auto">
          <a:xfrm>
            <a:off x="4724400" y="373628"/>
            <a:ext cx="3900056" cy="629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00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37" t="40436" r="27841" b="18277"/>
          <a:stretch/>
        </p:blipFill>
        <p:spPr bwMode="auto">
          <a:xfrm>
            <a:off x="3733801" y="3217803"/>
            <a:ext cx="5410200" cy="364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21" t="32576" r="27983" b="26515"/>
          <a:stretch/>
        </p:blipFill>
        <p:spPr bwMode="auto">
          <a:xfrm>
            <a:off x="0" y="0"/>
            <a:ext cx="577532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105400" y="0"/>
            <a:ext cx="4038600" cy="3886200"/>
          </a:xfrm>
        </p:spPr>
        <p:txBody>
          <a:bodyPr>
            <a:normAutofit fontScale="85000" lnSpcReduction="10000"/>
          </a:bodyPr>
          <a:lstStyle/>
          <a:p>
            <a:pPr marL="0" indent="0" algn="ctr">
              <a:buNone/>
            </a:pPr>
            <a:r>
              <a:rPr lang="en-US" dirty="0" smtClean="0"/>
              <a:t>Gerda was held in several slave-labor camps, including this one, where she worked the looms in a factory setting. She and others lived in the building on the left; newly arriving prisoners were housed in the building on the right.</a:t>
            </a:r>
            <a:endParaRPr lang="en-US" dirty="0"/>
          </a:p>
        </p:txBody>
      </p:sp>
    </p:spTree>
    <p:extLst>
      <p:ext uri="{BB962C8B-B14F-4D97-AF65-F5344CB8AC3E}">
        <p14:creationId xmlns:p14="http://schemas.microsoft.com/office/powerpoint/2010/main" val="398908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23" t="22159" r="22870" b="2575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926" y="5486400"/>
            <a:ext cx="9137073" cy="1239982"/>
          </a:xfrm>
        </p:spPr>
        <p:txBody>
          <a:bodyPr>
            <a:normAutofit fontScale="92500" lnSpcReduction="20000"/>
          </a:bodyPr>
          <a:lstStyle/>
          <a:p>
            <a:pPr marL="0" indent="0" algn="ctr">
              <a:buNone/>
            </a:pPr>
            <a:r>
              <a:rPr lang="en-US" dirty="0" smtClean="0"/>
              <a:t>The </a:t>
            </a:r>
            <a:r>
              <a:rPr lang="en-US" dirty="0" err="1" smtClean="0"/>
              <a:t>Weissmann</a:t>
            </a:r>
            <a:r>
              <a:rPr lang="en-US" dirty="0" smtClean="0"/>
              <a:t> family home in </a:t>
            </a:r>
            <a:r>
              <a:rPr lang="en-US" dirty="0" err="1" smtClean="0"/>
              <a:t>Bielsko</a:t>
            </a:r>
            <a:r>
              <a:rPr lang="en-US" dirty="0" smtClean="0"/>
              <a:t>, Poland. When the German army invaded Poland, the </a:t>
            </a:r>
            <a:r>
              <a:rPr lang="en-US" dirty="0" err="1" smtClean="0"/>
              <a:t>Weissmanns</a:t>
            </a:r>
            <a:r>
              <a:rPr lang="en-US" dirty="0" smtClean="0"/>
              <a:t> were forced to live in their own basement.</a:t>
            </a:r>
            <a:endParaRPr lang="en-US" dirty="0"/>
          </a:p>
        </p:txBody>
      </p:sp>
    </p:spTree>
    <p:extLst>
      <p:ext uri="{BB962C8B-B14F-4D97-AF65-F5344CB8AC3E}">
        <p14:creationId xmlns:p14="http://schemas.microsoft.com/office/powerpoint/2010/main" val="248951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981" y="13855"/>
            <a:ext cx="8229600" cy="2057400"/>
          </a:xfrm>
        </p:spPr>
        <p:txBody>
          <a:bodyPr>
            <a:normAutofit fontScale="92500" lnSpcReduction="20000"/>
          </a:bodyPr>
          <a:lstStyle/>
          <a:p>
            <a:pPr marL="0" indent="0" algn="ctr">
              <a:buNone/>
            </a:pPr>
            <a:r>
              <a:rPr lang="en-US" dirty="0" smtClean="0"/>
              <a:t>During the Holocaust, Jews and others lost all possessions, including birth certificates and other vital documents. Following the war, survivors were issued Temporary Registration documents to begin reestablishing their identities.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5568" r="26279" b="35228"/>
          <a:stretch/>
        </p:blipFill>
        <p:spPr bwMode="auto">
          <a:xfrm>
            <a:off x="914400" y="2282536"/>
            <a:ext cx="7466762" cy="445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33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709" y="76200"/>
            <a:ext cx="8229600" cy="1187233"/>
          </a:xfrm>
        </p:spPr>
        <p:txBody>
          <a:bodyPr>
            <a:normAutofit fontScale="70000" lnSpcReduction="20000"/>
          </a:bodyPr>
          <a:lstStyle/>
          <a:p>
            <a:pPr marL="0" indent="0" algn="ctr">
              <a:buNone/>
            </a:pPr>
            <a:r>
              <a:rPr lang="en-US" dirty="0" smtClean="0"/>
              <a:t>Many minorities — Jews, </a:t>
            </a:r>
            <a:r>
              <a:rPr lang="en-US" dirty="0" err="1" smtClean="0"/>
              <a:t>roma</a:t>
            </a:r>
            <a:r>
              <a:rPr lang="en-US" dirty="0" smtClean="0"/>
              <a:t> (Gypsies), homosexuals, political and religious prisoners, and the mentally ill — were “marked” for annihilation by the Nazis. the felt “Jude” star included in this kit is another such symbol.</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82" t="18699" r="32387" b="13636"/>
          <a:stretch/>
        </p:blipFill>
        <p:spPr bwMode="auto">
          <a:xfrm>
            <a:off x="4724400" y="1263433"/>
            <a:ext cx="4010891" cy="551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813" t="27368" r="34374" b="11458"/>
          <a:stretch/>
        </p:blipFill>
        <p:spPr bwMode="auto">
          <a:xfrm>
            <a:off x="457200" y="1263433"/>
            <a:ext cx="3941618" cy="551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2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346</Words>
  <Application>Microsoft Office PowerPoint</Application>
  <PresentationFormat>On-screen Show (4:3)</PresentationFormat>
  <Paragraphs>10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Gerda Weismann Klein</vt:lpstr>
      <vt:lpstr>Gerda’s Family</vt:lpstr>
      <vt:lpstr>PowerPoint Presentation</vt:lpstr>
      <vt:lpstr>PowerPoint Presentation</vt:lpstr>
      <vt:lpstr>A photo of Gerda and her brother, Artur Weissmann.</vt:lpstr>
      <vt:lpstr>PowerPoint Presentation</vt:lpstr>
      <vt:lpstr>PowerPoint Presentation</vt:lpstr>
      <vt:lpstr>PowerPoint Presentation</vt:lpstr>
      <vt:lpstr>PowerPoint Presentation</vt:lpstr>
      <vt:lpstr>PowerPoint Presentation</vt:lpstr>
      <vt:lpstr>PowerPoint Presentation</vt:lpstr>
    </vt:vector>
  </TitlesOfParts>
  <Company>Madison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Gerda Weismann Klein</dc:title>
  <dc:creator>Watson, Jimmi L</dc:creator>
  <cp:lastModifiedBy>Watson, Jimmi L</cp:lastModifiedBy>
  <cp:revision>12</cp:revision>
  <dcterms:created xsi:type="dcterms:W3CDTF">2017-02-23T19:30:01Z</dcterms:created>
  <dcterms:modified xsi:type="dcterms:W3CDTF">2017-02-23T20:12:08Z</dcterms:modified>
</cp:coreProperties>
</file>