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6CAD-B774-4193-B7D5-1436A570DF2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4D9-7713-4027-B5E1-4A9F4C5C9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0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6CAD-B774-4193-B7D5-1436A570DF2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4D9-7713-4027-B5E1-4A9F4C5C9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9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6CAD-B774-4193-B7D5-1436A570DF2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4D9-7713-4027-B5E1-4A9F4C5C9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5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6CAD-B774-4193-B7D5-1436A570DF2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4D9-7713-4027-B5E1-4A9F4C5C9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96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6CAD-B774-4193-B7D5-1436A570DF2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4D9-7713-4027-B5E1-4A9F4C5C9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3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6CAD-B774-4193-B7D5-1436A570DF2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4D9-7713-4027-B5E1-4A9F4C5C9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54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6CAD-B774-4193-B7D5-1436A570DF2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4D9-7713-4027-B5E1-4A9F4C5C9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6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6CAD-B774-4193-B7D5-1436A570DF2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4D9-7713-4027-B5E1-4A9F4C5C9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7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6CAD-B774-4193-B7D5-1436A570DF2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4D9-7713-4027-B5E1-4A9F4C5C9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2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6CAD-B774-4193-B7D5-1436A570DF2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4D9-7713-4027-B5E1-4A9F4C5C9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6CAD-B774-4193-B7D5-1436A570DF2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4D9-7713-4027-B5E1-4A9F4C5C9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4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96CAD-B774-4193-B7D5-1436A570DF2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C64D9-7713-4027-B5E1-4A9F4C5C9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17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Literary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Character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42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64770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Writing and Drafting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Reread the literary work several times. 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Read </a:t>
            </a:r>
            <a:r>
              <a:rPr lang="en-US" dirty="0"/>
              <a:t>through the first time to get a feel for the </a:t>
            </a:r>
            <a:r>
              <a:rPr lang="en-US" dirty="0" smtClean="0"/>
              <a:t>work.</a:t>
            </a:r>
          </a:p>
          <a:p>
            <a:pPr lvl="1">
              <a:buFontTx/>
              <a:buChar char="-"/>
            </a:pPr>
            <a:r>
              <a:rPr lang="en-US" dirty="0" smtClean="0"/>
              <a:t>Reread </a:t>
            </a:r>
            <a:r>
              <a:rPr lang="en-US" dirty="0"/>
              <a:t>and look for passages and ideas that stand out or have special meaning.</a:t>
            </a:r>
          </a:p>
          <a:p>
            <a:r>
              <a:rPr lang="en-US" dirty="0"/>
              <a:t>Before drafting, brainstorm possible interpretations.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- A </a:t>
            </a:r>
            <a:r>
              <a:rPr lang="en-US" dirty="0"/>
              <a:t>good strategy is to write annotations as you read.</a:t>
            </a:r>
          </a:p>
          <a:p>
            <a:r>
              <a:rPr lang="en-US" dirty="0"/>
              <a:t>Discuss the interpretation with others who have read the work. </a:t>
            </a:r>
          </a:p>
        </p:txBody>
      </p:sp>
      <p:pic>
        <p:nvPicPr>
          <p:cNvPr id="2050" name="Picture 2" descr="C:\Users\watsonjl\AppData\Local\Microsoft\Windows\Temporary Internet Files\Content.IE5\V2L9LNY8\Pencil-8728-larg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7098">
            <a:off x="5155189" y="-195905"/>
            <a:ext cx="3763472" cy="2703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751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228600"/>
            <a:ext cx="8077200" cy="1143000"/>
          </a:xfrm>
        </p:spPr>
        <p:txBody>
          <a:bodyPr>
            <a:noAutofit/>
          </a:bodyPr>
          <a:lstStyle/>
          <a:p>
            <a:r>
              <a:rPr lang="en-US" sz="6600" dirty="0" smtClean="0"/>
              <a:t>Writing and Drafting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6868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Make sure you have a clear answer to the following questions as you write or revise:</a:t>
            </a:r>
          </a:p>
          <a:p>
            <a:r>
              <a:rPr lang="en-US" dirty="0" smtClean="0"/>
              <a:t>What is the main point of the essay? </a:t>
            </a:r>
          </a:p>
          <a:p>
            <a:pPr marL="400050" lvl="1" indent="0">
              <a:buNone/>
            </a:pPr>
            <a:r>
              <a:rPr lang="en-US" dirty="0"/>
              <a:t>-</a:t>
            </a:r>
            <a:r>
              <a:rPr lang="en-US" dirty="0" smtClean="0"/>
              <a:t>The main point should be clearly identified in the thesis statement.</a:t>
            </a:r>
          </a:p>
          <a:p>
            <a:r>
              <a:rPr lang="en-US" dirty="0" smtClean="0"/>
              <a:t>What evidence best supports the interpretation?</a:t>
            </a:r>
          </a:p>
          <a:p>
            <a:r>
              <a:rPr lang="en-US" dirty="0" smtClean="0"/>
              <a:t>Are there any points that should be added to clarify the interpretation?</a:t>
            </a:r>
          </a:p>
          <a:p>
            <a:r>
              <a:rPr lang="en-US" dirty="0" smtClean="0"/>
              <a:t>Is there any superfluous evidence that could be deleted?</a:t>
            </a:r>
            <a:endParaRPr lang="en-US" dirty="0"/>
          </a:p>
        </p:txBody>
      </p:sp>
      <p:pic>
        <p:nvPicPr>
          <p:cNvPr id="3077" name="Picture 5" descr="C:\Users\watsonjl\AppData\Local\Microsoft\Windows\Temporary Internet Files\Content.IE5\FGLAKTPG\Question_mark_alternat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537" y="152400"/>
            <a:ext cx="2119463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731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0999"/>
            <a:ext cx="6400800" cy="1127569"/>
          </a:xfrm>
        </p:spPr>
        <p:txBody>
          <a:bodyPr>
            <a:normAutofit/>
          </a:bodyPr>
          <a:lstStyle/>
          <a:p>
            <a:r>
              <a:rPr lang="en-US" sz="6600" dirty="0" smtClean="0"/>
              <a:t>Common Pitfalls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0" y="1828801"/>
            <a:ext cx="9131550" cy="499456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Writing </a:t>
            </a:r>
            <a:r>
              <a:rPr lang="en-US" b="1" dirty="0"/>
              <a:t>a Summary</a:t>
            </a:r>
            <a:r>
              <a:rPr lang="en-US" dirty="0"/>
              <a:t>: </a:t>
            </a:r>
            <a:r>
              <a:rPr lang="en-US" dirty="0" smtClean="0"/>
              <a:t>This is telling only what happened in the story, not including your own thoughts and ideas.</a:t>
            </a:r>
            <a:endParaRPr lang="en-US" dirty="0"/>
          </a:p>
          <a:p>
            <a:r>
              <a:rPr lang="en-US" b="1" dirty="0"/>
              <a:t>Listing Facts</a:t>
            </a:r>
            <a:r>
              <a:rPr lang="en-US" dirty="0"/>
              <a:t>: A close relative of the summary is listing facts. It’s also called the, “I’ll list as many facts as I can about this literary work and hope the teacher doesn’t grade it very closely” syndrome.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/>
              <a:t>-</a:t>
            </a:r>
            <a:r>
              <a:rPr lang="en-US" dirty="0" smtClean="0"/>
              <a:t>Listing </a:t>
            </a:r>
            <a:r>
              <a:rPr lang="en-US" dirty="0"/>
              <a:t>facts without explaining how the fact supports the thesis statement or why that fact is important is useless.</a:t>
            </a:r>
          </a:p>
          <a:p>
            <a:r>
              <a:rPr lang="en-US" b="1" dirty="0"/>
              <a:t>Having No Evidence</a:t>
            </a:r>
            <a:r>
              <a:rPr lang="en-US" dirty="0"/>
              <a:t>: At the other end of the bad analysis spectrum is the no evidence analysis. It consists of nothing but conjecture.</a:t>
            </a:r>
          </a:p>
          <a:p>
            <a:endParaRPr lang="en-US" dirty="0"/>
          </a:p>
        </p:txBody>
      </p:sp>
      <p:pic>
        <p:nvPicPr>
          <p:cNvPr id="1026" name="Picture 2" descr="https://marketingchristianbooks.files.wordpress.com/2013/12/pitfal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1" y="20782"/>
            <a:ext cx="2022764" cy="183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8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2695" y="0"/>
            <a:ext cx="9279610" cy="1143000"/>
          </a:xfrm>
        </p:spPr>
        <p:txBody>
          <a:bodyPr>
            <a:normAutofit/>
          </a:bodyPr>
          <a:lstStyle/>
          <a:p>
            <a:r>
              <a:rPr lang="en-US" sz="3900" b="1" dirty="0" smtClean="0"/>
              <a:t>“Hot in here’…’Hot, no—guilty conscience.”</a:t>
            </a:r>
            <a:endParaRPr lang="en-US" sz="3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phrase shows___________________________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phrase shows </a:t>
            </a:r>
            <a:r>
              <a:rPr lang="en-US" i="1" dirty="0" smtClean="0"/>
              <a:t>that Tom is feeling guilty about not going to the movies with his wife.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phrase shows </a:t>
            </a:r>
            <a:r>
              <a:rPr lang="en-US" i="1" dirty="0" smtClean="0"/>
              <a:t>that Tom loves his wife. He is already feeling that he shouldn’t be placing his work above her.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1600200"/>
            <a:ext cx="31981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Summary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39361" y="3642102"/>
            <a:ext cx="28412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Analysis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14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263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Literary Analysis</vt:lpstr>
      <vt:lpstr>Writing and Drafting</vt:lpstr>
      <vt:lpstr>Writing and Drafting</vt:lpstr>
      <vt:lpstr>Common Pitfalls</vt:lpstr>
      <vt:lpstr>“Hot in here’…’Hot, no—guilty conscience.”</vt:lpstr>
    </vt:vector>
  </TitlesOfParts>
  <Company>Madison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Analysis</dc:title>
  <dc:creator>Watson, Jimmi L</dc:creator>
  <cp:lastModifiedBy>Watson, Jimmi L</cp:lastModifiedBy>
  <cp:revision>2</cp:revision>
  <dcterms:created xsi:type="dcterms:W3CDTF">2015-08-26T12:44:13Z</dcterms:created>
  <dcterms:modified xsi:type="dcterms:W3CDTF">2015-08-26T13:02:42Z</dcterms:modified>
</cp:coreProperties>
</file>