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y Isham" initials="T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74006-592A-43B2-9ED2-7D240ECDE9E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EDA3A-B93D-4C41-A7AA-1C4809F9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1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3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7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A66723D-BCFD-45B4-88C1-147F1DB11F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E469A14-1457-4D75-8938-A82C6D8A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3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kIoNSwgn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MLA Style PowerPoint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to acknowledge your sources according to MLA Style in an in-class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 and Your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96877"/>
          </a:xfrm>
        </p:spPr>
        <p:txBody>
          <a:bodyPr anchor="t">
            <a:normAutofit/>
          </a:bodyPr>
          <a:lstStyle/>
          <a:p>
            <a:r>
              <a:rPr lang="en-US" sz="2200" dirty="0" smtClean="0"/>
              <a:t>Plagiarism can occur on any assignment including an in-class presentation.</a:t>
            </a:r>
          </a:p>
          <a:p>
            <a:r>
              <a:rPr lang="en-US" sz="2200" dirty="0" smtClean="0"/>
              <a:t>Treat your PowerPoint slide like you would any research paper.  Provide citations and a bibliography for ANY outside sources, including:</a:t>
            </a:r>
          </a:p>
          <a:p>
            <a:pPr lvl="1"/>
            <a:r>
              <a:rPr lang="en-US" sz="2200" dirty="0" smtClean="0"/>
              <a:t>Direct quotations</a:t>
            </a:r>
          </a:p>
          <a:p>
            <a:pPr lvl="1"/>
            <a:r>
              <a:rPr lang="en-US" sz="2200" dirty="0" smtClean="0"/>
              <a:t>Paraphrased words and ideas</a:t>
            </a:r>
          </a:p>
          <a:p>
            <a:pPr lvl="1"/>
            <a:r>
              <a:rPr lang="en-US" sz="2200" dirty="0" smtClean="0"/>
              <a:t>Tables and graphs</a:t>
            </a:r>
          </a:p>
          <a:p>
            <a:pPr lvl="1"/>
            <a:r>
              <a:rPr lang="en-US" sz="2200" dirty="0" smtClean="0"/>
              <a:t>Images</a:t>
            </a:r>
          </a:p>
          <a:p>
            <a:pPr lvl="1"/>
            <a:r>
              <a:rPr lang="en-US" sz="2200" dirty="0" smtClean="0"/>
              <a:t>Video and audio files</a:t>
            </a:r>
          </a:p>
        </p:txBody>
      </p:sp>
    </p:spTree>
    <p:extLst>
      <p:ext uri="{BB962C8B-B14F-4D97-AF65-F5344CB8AC3E}">
        <p14:creationId xmlns:p14="http://schemas.microsoft.com/office/powerpoint/2010/main" val="174397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NATO?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357" y="1093044"/>
            <a:ext cx="6251575" cy="42302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Beatrice Brown</a:t>
            </a:r>
          </a:p>
          <a:p>
            <a:r>
              <a:rPr lang="en-US" sz="1800" dirty="0" smtClean="0"/>
              <a:t>Mr. Isham</a:t>
            </a:r>
          </a:p>
          <a:p>
            <a:r>
              <a:rPr lang="en-US" sz="1800" dirty="0" smtClean="0"/>
              <a:t>English 8</a:t>
            </a:r>
          </a:p>
          <a:p>
            <a:r>
              <a:rPr lang="en-US" sz="1800" dirty="0" smtClean="0"/>
              <a:t>November 13, 2016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308980" y="5445457"/>
            <a:ext cx="1937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Fig. 1. NATO Summit (</a:t>
            </a:r>
            <a:r>
              <a:rPr lang="en-US" sz="1000" u="sng" dirty="0" smtClean="0">
                <a:solidFill>
                  <a:srgbClr val="FFC000"/>
                </a:solidFill>
              </a:rPr>
              <a:t>Frost</a:t>
            </a:r>
            <a:r>
              <a:rPr lang="en-US" sz="1000" dirty="0" smtClean="0"/>
              <a:t>).</a:t>
            </a:r>
            <a:endParaRPr lang="en-US" sz="1000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165202" y="5323276"/>
            <a:ext cx="3125338" cy="14187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 Slide: Include the same information you would on the first page of a MLA Style paper.</a:t>
            </a:r>
            <a:endParaRPr lang="en-US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7935258" y="5554639"/>
            <a:ext cx="3891602" cy="118735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Web Image:  Include a figure note describing the image and a parenthetical citation.</a:t>
            </a: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 flipV="1">
            <a:off x="7001301" y="5691678"/>
            <a:ext cx="933957" cy="456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2137" y="3875964"/>
            <a:ext cx="532263" cy="1447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1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222286"/>
            <a:ext cx="11046128" cy="3636511"/>
          </a:xfrm>
        </p:spPr>
        <p:txBody>
          <a:bodyPr/>
          <a:lstStyle/>
          <a:p>
            <a:r>
              <a:rPr lang="en-US" dirty="0" smtClean="0"/>
              <a:t>“Acronym for North Atlantic Treaty Organization. An organization established by a treaty signed in 1949 by Belgium, Canada, Denmark, France, Iceland, Italy, Luxembourg, The Netherlands, Norway, Portugal, the UK, and the USA; Greece and Turkey acceded in 1952, West Germany in 1955, and Spain in 1982” (“</a:t>
            </a:r>
            <a:r>
              <a:rPr lang="en-US" u="sng" dirty="0" smtClean="0">
                <a:solidFill>
                  <a:srgbClr val="FFC000"/>
                </a:solidFill>
              </a:rPr>
              <a:t>NATO</a:t>
            </a:r>
            <a:r>
              <a:rPr lang="en-US" dirty="0" smtClean="0"/>
              <a:t>”).</a:t>
            </a:r>
          </a:p>
          <a:p>
            <a:endParaRPr lang="en-US" dirty="0" smtClean="0"/>
          </a:p>
          <a:p>
            <a:r>
              <a:rPr lang="en-US" dirty="0" smtClean="0"/>
              <a:t>Currently 28 member states (</a:t>
            </a:r>
            <a:r>
              <a:rPr lang="en-US" u="sng" dirty="0" smtClean="0">
                <a:solidFill>
                  <a:srgbClr val="FFC000"/>
                </a:solidFill>
              </a:rPr>
              <a:t>North Atlantic Treaty Organization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620685" y="3971498"/>
            <a:ext cx="3116390" cy="5595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Citations: For a quotation.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042245" y="4040542"/>
            <a:ext cx="1578440" cy="16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 Diagonal Corner Rectangle 8"/>
          <p:cNvSpPr/>
          <p:nvPr/>
        </p:nvSpPr>
        <p:spPr>
          <a:xfrm>
            <a:off x="8407021" y="5299237"/>
            <a:ext cx="3466531" cy="5595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Citations: For a paraphrase.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697337" y="5090615"/>
            <a:ext cx="655093" cy="600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 Flag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7" y="2802731"/>
            <a:ext cx="3286125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937" y="5472752"/>
            <a:ext cx="3162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Fig. 2. NATO Flag (</a:t>
            </a:r>
            <a:r>
              <a:rPr lang="en-US" sz="1100" u="sng" dirty="0" smtClean="0">
                <a:solidFill>
                  <a:srgbClr val="FFC000"/>
                </a:solidFill>
              </a:rPr>
              <a:t>Mysid</a:t>
            </a:r>
            <a:r>
              <a:rPr lang="en-US" sz="1100" dirty="0" smtClean="0"/>
              <a:t>).</a:t>
            </a:r>
            <a:endParaRPr lang="en-US" sz="1100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491321" y="4922320"/>
            <a:ext cx="3057098" cy="162408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Note: Adjust figure and table numbers as you would in a MLA Style paper.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5" idx="1"/>
          </p:cNvCxnSpPr>
          <p:nvPr/>
        </p:nvCxnSpPr>
        <p:spPr>
          <a:xfrm flipV="1">
            <a:off x="3548419" y="5603557"/>
            <a:ext cx="904518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 and Pollution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005" y="2932197"/>
            <a:ext cx="4614863" cy="3157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6756" y="2405575"/>
            <a:ext cx="57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1. United States Emissions Non Fuel 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5005" y="6217314"/>
            <a:ext cx="52896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United Nations Statistics Division. “</a:t>
            </a:r>
            <a:r>
              <a:rPr lang="en-US" sz="1100" u="sng" dirty="0" smtClean="0">
                <a:solidFill>
                  <a:srgbClr val="FFC000"/>
                </a:solidFill>
              </a:rPr>
              <a:t>Carbon Dioxide Emissions Non fuel sources (CDIAC)</a:t>
            </a:r>
            <a:r>
              <a:rPr lang="en-US" sz="1100" dirty="0" smtClean="0"/>
              <a:t>.” Millennium Development Goals Database. UNData.org. United Nations, 29 Aug. 2011. Web. 1 Feb. 2012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492369" y="5922498"/>
            <a:ext cx="2574387" cy="773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Tables: Provide complete citation in source note.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066756" y="6309360"/>
            <a:ext cx="815927" cy="10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 Summit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8930" y="5780586"/>
            <a:ext cx="54704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“</a:t>
            </a:r>
            <a:r>
              <a:rPr lang="en-US" sz="1100" u="sng" dirty="0" smtClean="0">
                <a:solidFill>
                  <a:srgbClr val="FFC000"/>
                </a:solidFill>
              </a:rPr>
              <a:t>NATO </a:t>
            </a:r>
            <a:r>
              <a:rPr lang="en-US" sz="1100" u="sng" dirty="0">
                <a:solidFill>
                  <a:srgbClr val="FFC000"/>
                </a:solidFill>
              </a:rPr>
              <a:t>Summit Chicago- President Obama's Welcoming Remarks at the Meeting on </a:t>
            </a:r>
            <a:r>
              <a:rPr lang="en-US" sz="1100" u="sng" dirty="0" smtClean="0">
                <a:solidFill>
                  <a:srgbClr val="FFC000"/>
                </a:solidFill>
              </a:rPr>
              <a:t>Afghanistan.</a:t>
            </a:r>
            <a:r>
              <a:rPr lang="en-US" sz="1100" dirty="0" smtClean="0"/>
              <a:t>” </a:t>
            </a:r>
            <a:r>
              <a:rPr lang="en-US" sz="1100" i="1" dirty="0" smtClean="0"/>
              <a:t>YouTube, </a:t>
            </a:r>
            <a:r>
              <a:rPr lang="en-US" sz="1100" dirty="0" smtClean="0"/>
              <a:t>uploaded by </a:t>
            </a:r>
            <a:r>
              <a:rPr lang="en-US" sz="1100" dirty="0"/>
              <a:t>natochannel.tv, 21 May, 2012 , www.youtube.com/watch?v=pnkIoNSwgnE </a:t>
            </a:r>
            <a:r>
              <a:rPr lang="en-US" sz="1100" dirty="0" smtClean="0"/>
              <a:t>. </a:t>
            </a:r>
            <a:r>
              <a:rPr lang="en-US" sz="1100" dirty="0"/>
              <a:t>Web. 12 Sept. 2012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4" name="pnkIoNSwgn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9999" y="2827054"/>
            <a:ext cx="4572000" cy="25717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48" y="5693806"/>
            <a:ext cx="2574387" cy="773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Video: Provide complete citation in source note.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2975212" y="6080668"/>
            <a:ext cx="643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659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Frost, Patrick. “</a:t>
            </a:r>
            <a:r>
              <a:rPr lang="en-US" u="sng" dirty="0" smtClean="0">
                <a:solidFill>
                  <a:srgbClr val="FFC000"/>
                </a:solidFill>
              </a:rPr>
              <a:t>Nato-Summit-300x203</a:t>
            </a:r>
            <a:r>
              <a:rPr lang="en-US" dirty="0" smtClean="0"/>
              <a:t>” Image. </a:t>
            </a:r>
            <a:r>
              <a:rPr lang="en-US" i="1" dirty="0" smtClean="0"/>
              <a:t>Great Power Politics</a:t>
            </a:r>
            <a:r>
              <a:rPr lang="en-US" dirty="0" smtClean="0"/>
              <a:t>. Patrick Frost, 24 Dec. 2008. Web. 2 Feb. 2012.</a:t>
            </a:r>
          </a:p>
          <a:p>
            <a:r>
              <a:rPr lang="en-US" dirty="0" smtClean="0"/>
              <a:t>Mysid, “</a:t>
            </a:r>
            <a:r>
              <a:rPr lang="en-US" u="sng" dirty="0" smtClean="0">
                <a:solidFill>
                  <a:srgbClr val="FFC000"/>
                </a:solidFill>
              </a:rPr>
              <a:t>File:NATO </a:t>
            </a:r>
            <a:r>
              <a:rPr lang="en-US" u="sng" dirty="0" err="1" smtClean="0">
                <a:solidFill>
                  <a:srgbClr val="FFC000"/>
                </a:solidFill>
              </a:rPr>
              <a:t>flag.svg</a:t>
            </a:r>
            <a:r>
              <a:rPr lang="en-US" dirty="0" smtClean="0"/>
              <a:t>.” Image. </a:t>
            </a:r>
            <a:r>
              <a:rPr lang="en-US" i="1" dirty="0" smtClean="0"/>
              <a:t>Wikipedia.org</a:t>
            </a:r>
            <a:r>
              <a:rPr lang="en-US" dirty="0" smtClean="0"/>
              <a:t>. Wikipedia Foundation, 4 Dec. 2010. Web. 2 Feb. 2012.</a:t>
            </a:r>
          </a:p>
          <a:p>
            <a:r>
              <a:rPr lang="en-US" dirty="0" smtClean="0"/>
              <a:t>“</a:t>
            </a:r>
            <a:r>
              <a:rPr lang="en-US" u="sng" dirty="0" smtClean="0">
                <a:solidFill>
                  <a:srgbClr val="FFC000"/>
                </a:solidFill>
              </a:rPr>
              <a:t>NATO</a:t>
            </a:r>
            <a:r>
              <a:rPr lang="en-US" dirty="0" smtClean="0"/>
              <a:t>.” </a:t>
            </a:r>
            <a:r>
              <a:rPr lang="en-US" i="1" dirty="0" smtClean="0"/>
              <a:t>The Crystal Reference Encyclopedia</a:t>
            </a:r>
            <a:r>
              <a:rPr lang="en-US" dirty="0" smtClean="0"/>
              <a:t>. West Chiltington: Crystal Semantics, 2005. </a:t>
            </a:r>
            <a:r>
              <a:rPr lang="en-US" i="1" dirty="0" smtClean="0"/>
              <a:t>Credo Reference</a:t>
            </a:r>
            <a:r>
              <a:rPr lang="en-US" dirty="0" smtClean="0"/>
              <a:t>. Web. 2 Feb. 2012.</a:t>
            </a:r>
          </a:p>
          <a:p>
            <a:r>
              <a:rPr lang="en-US" dirty="0"/>
              <a:t>“</a:t>
            </a:r>
            <a:r>
              <a:rPr lang="en-US" u="sng" dirty="0">
                <a:solidFill>
                  <a:srgbClr val="FFC000"/>
                </a:solidFill>
              </a:rPr>
              <a:t>NATO Summit Chicago- President Obama's Welcoming Remarks at the Meeting on Afghanistan.</a:t>
            </a:r>
            <a:r>
              <a:rPr lang="en-US" dirty="0"/>
              <a:t>” </a:t>
            </a:r>
            <a:r>
              <a:rPr lang="en-US" i="1" dirty="0"/>
              <a:t>YouTube, </a:t>
            </a:r>
            <a:r>
              <a:rPr lang="en-US" dirty="0"/>
              <a:t>uploaded by natochannel.tv, 21 May, 2012 , www.youtube.com/watch?v=pnkIoNSwgnE </a:t>
            </a:r>
            <a:r>
              <a:rPr lang="en-US" dirty="0" smtClean="0"/>
              <a:t>. Web. 12 Sept. 2012.</a:t>
            </a:r>
            <a:endParaRPr lang="en-US" dirty="0"/>
          </a:p>
          <a:p>
            <a:r>
              <a:rPr lang="en-US" dirty="0" smtClean="0"/>
              <a:t>North Atlantic Treaty Organization. “</a:t>
            </a:r>
            <a:r>
              <a:rPr lang="en-US" u="sng" dirty="0" smtClean="0">
                <a:solidFill>
                  <a:srgbClr val="FFC000"/>
                </a:solidFill>
              </a:rPr>
              <a:t>NATO Member Countries</a:t>
            </a:r>
            <a:r>
              <a:rPr lang="en-US" dirty="0" smtClean="0"/>
              <a:t>.” </a:t>
            </a:r>
            <a:r>
              <a:rPr lang="en-US" i="1" dirty="0" smtClean="0"/>
              <a:t>NATO.int.</a:t>
            </a:r>
            <a:r>
              <a:rPr lang="en-US" dirty="0" smtClean="0"/>
              <a:t> North Atlantic Treaty Organization, 10 Match 2009. Web. 2 Feb. 2012.</a:t>
            </a:r>
          </a:p>
          <a:p>
            <a:r>
              <a:rPr lang="en-US" dirty="0" smtClean="0"/>
              <a:t>United Nations Statistics Division. “</a:t>
            </a:r>
            <a:r>
              <a:rPr lang="en-US" u="sng" dirty="0" smtClean="0">
                <a:solidFill>
                  <a:srgbClr val="FFC000"/>
                </a:solidFill>
              </a:rPr>
              <a:t>Carbon Dioxide Emissions from Non-fuel Sources (CDIAC</a:t>
            </a:r>
            <a:r>
              <a:rPr lang="en-US" dirty="0" smtClean="0"/>
              <a:t>).” </a:t>
            </a:r>
            <a:r>
              <a:rPr lang="en-US" i="1" dirty="0" smtClean="0"/>
              <a:t>Millennium Development Goals Database. UNData.org</a:t>
            </a:r>
            <a:r>
              <a:rPr lang="en-US" dirty="0" smtClean="0"/>
              <a:t>. United Nations, 29 Aug. 2011. Web. 2 Feb.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Web </a:t>
            </a:r>
            <a:r>
              <a:rPr lang="en-US" sz="6600" dirty="0" smtClean="0"/>
              <a:t>Source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42327"/>
            <a:ext cx="12192000" cy="3636511"/>
          </a:xfrm>
        </p:spPr>
        <p:txBody>
          <a:bodyPr/>
          <a:lstStyle/>
          <a:p>
            <a:r>
              <a:rPr lang="en-US" sz="2400" dirty="0" smtClean="0"/>
              <a:t>Editor</a:t>
            </a:r>
            <a:r>
              <a:rPr lang="en-US" sz="2400" dirty="0"/>
              <a:t>, author, or compiler name (if available). “Article Name.” Name of Site. Version number. Name of institution/ organization affiliated with the site (sponsor or publisher). Date of last update. Medium of publication. Date of access.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49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1414</TotalTime>
  <Words>585</Words>
  <Application>Microsoft Office PowerPoint</Application>
  <PresentationFormat>Custom</PresentationFormat>
  <Paragraphs>43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Quotable</vt:lpstr>
      <vt:lpstr>MLA Style PowerPoint Presentations</vt:lpstr>
      <vt:lpstr>Plagiarism and Your Presentation</vt:lpstr>
      <vt:lpstr>What is NATO?</vt:lpstr>
      <vt:lpstr>What is NATO?</vt:lpstr>
      <vt:lpstr>NATO Flag</vt:lpstr>
      <vt:lpstr>NATO and Pollution</vt:lpstr>
      <vt:lpstr>NATO Summit Meeting</vt:lpstr>
      <vt:lpstr>Works Cited</vt:lpstr>
      <vt:lpstr>Web 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Style PowerPoint Presentations</dc:title>
  <dc:creator>Troy Isham</dc:creator>
  <cp:lastModifiedBy>Watson, Jimmi L</cp:lastModifiedBy>
  <cp:revision>16</cp:revision>
  <dcterms:created xsi:type="dcterms:W3CDTF">2016-11-13T12:52:09Z</dcterms:created>
  <dcterms:modified xsi:type="dcterms:W3CDTF">2016-11-30T14:43:16Z</dcterms:modified>
</cp:coreProperties>
</file>