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6825-61F2-4B14-A9B5-F9C10C6BD317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3983-1495-4CFD-B1D8-99AE7D8E595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E._E._Cumming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791032">
            <a:off x="-785491" y="2382630"/>
            <a:ext cx="9988662" cy="1337180"/>
          </a:xfrm>
        </p:spPr>
        <p:txBody>
          <a:bodyPr/>
          <a:lstStyle/>
          <a:p>
            <a:pPr algn="ctr"/>
            <a:r>
              <a:rPr lang="en-US" dirty="0" smtClean="0"/>
              <a:t>Poetry Terms</a:t>
            </a:r>
            <a:endParaRPr lang="en-US" dirty="0"/>
          </a:p>
        </p:txBody>
      </p:sp>
      <p:pic>
        <p:nvPicPr>
          <p:cNvPr id="1026" name="Picture 2" descr="C:\Users\JIMMI.WATSON\AppData\Local\Microsoft\Windows\Temporary Internet Files\Content.IE5\FVJU1OJB\MC9002294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9957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MMI.WATSON\AppData\Local\Microsoft\Windows\Temporary Internet Files\Content.IE5\VNZL57AV\MC9002294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98" y="2983793"/>
            <a:ext cx="4675022" cy="38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JIMMI.WATSON\AppData\Local\Microsoft\Windows\Temporary Internet Files\Content.IE5\NIIYQTLJ\MC9002977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81" y="1524000"/>
            <a:ext cx="4395074" cy="266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9144000" cy="135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repetition of consonant sounds at the beginning of words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Alliteration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57233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</a:t>
            </a:r>
            <a:r>
              <a:rPr lang="en-US" sz="8800" dirty="0" smtClean="0"/>
              <a:t>e </a:t>
            </a:r>
            <a:r>
              <a:rPr lang="en-US" sz="8800" dirty="0" smtClean="0">
                <a:solidFill>
                  <a:srgbClr val="FFC000"/>
                </a:solidFill>
              </a:rPr>
              <a:t>S</a:t>
            </a:r>
            <a:r>
              <a:rPr lang="en-US" sz="8800" dirty="0" smtClean="0"/>
              <a:t>ells </a:t>
            </a:r>
            <a:r>
              <a:rPr lang="en-US" sz="8800" dirty="0" err="1" smtClean="0">
                <a:solidFill>
                  <a:srgbClr val="FFC000"/>
                </a:solidFill>
              </a:rPr>
              <a:t>S</a:t>
            </a:r>
            <a:r>
              <a:rPr lang="en-US" sz="8800" dirty="0" err="1" smtClean="0"/>
              <a:t>ea</a:t>
            </a:r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</a:t>
            </a:r>
            <a:r>
              <a:rPr lang="en-US" sz="8800" dirty="0" err="1" smtClean="0"/>
              <a:t>ells</a:t>
            </a:r>
            <a:r>
              <a:rPr lang="en-US" sz="8800" dirty="0" smtClean="0"/>
              <a:t> by the </a:t>
            </a:r>
            <a:r>
              <a:rPr lang="en-US" sz="8800" dirty="0" err="1" smtClean="0">
                <a:solidFill>
                  <a:srgbClr val="FFC000"/>
                </a:solidFill>
              </a:rPr>
              <a:t>S</a:t>
            </a:r>
            <a:r>
              <a:rPr lang="en-US" sz="8800" dirty="0" err="1" smtClean="0"/>
              <a:t>ea</a:t>
            </a:r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</a:t>
            </a:r>
            <a:r>
              <a:rPr lang="en-US" sz="8800" dirty="0" err="1" smtClean="0"/>
              <a:t>ore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6967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102266" y="2830513"/>
            <a:ext cx="9372600" cy="1371600"/>
          </a:xfrm>
        </p:spPr>
        <p:txBody>
          <a:bodyPr>
            <a:noAutofit/>
          </a:bodyPr>
          <a:lstStyle/>
          <a:p>
            <a:r>
              <a:rPr lang="en-US" sz="3600" i="0" dirty="0" smtClean="0"/>
              <a:t>The </a:t>
            </a:r>
            <a:r>
              <a:rPr lang="en-US" sz="3600" i="0" dirty="0"/>
              <a:t>repetition of vowel sounds to </a:t>
            </a:r>
            <a:r>
              <a:rPr lang="en-US" sz="3600" i="0" dirty="0" smtClean="0"/>
              <a:t>create internal</a:t>
            </a:r>
            <a:r>
              <a:rPr lang="en-US" sz="3600" i="0" dirty="0"/>
              <a:t> rhyming within phrases or </a:t>
            </a:r>
            <a:r>
              <a:rPr lang="en-US" sz="3600" i="0" dirty="0" smtClean="0"/>
              <a:t>sentences.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0"/>
            <a:ext cx="7921752" cy="1091651"/>
          </a:xfrm>
        </p:spPr>
        <p:txBody>
          <a:bodyPr>
            <a:noAutofit/>
          </a:bodyPr>
          <a:lstStyle/>
          <a:p>
            <a:r>
              <a:rPr lang="en-US" sz="6000" b="1" dirty="0"/>
              <a:t>Assonance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-152400" y="4862945"/>
            <a:ext cx="94072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  <a:r>
              <a:rPr lang="en-US" sz="4000" dirty="0" smtClean="0"/>
              <a:t>n </a:t>
            </a:r>
            <a:r>
              <a:rPr lang="en-US" sz="4000" dirty="0"/>
              <a:t>a pr</a:t>
            </a:r>
            <a:r>
              <a:rPr lang="en-US" sz="4000" b="1" i="1" dirty="0"/>
              <a:t>ou</a:t>
            </a:r>
            <a:r>
              <a:rPr lang="en-US" sz="4000" dirty="0"/>
              <a:t>d r</a:t>
            </a:r>
            <a:r>
              <a:rPr lang="en-US" sz="4000" b="1" i="1" dirty="0"/>
              <a:t>ou</a:t>
            </a:r>
            <a:r>
              <a:rPr lang="en-US" sz="4000" dirty="0"/>
              <a:t>nd cl</a:t>
            </a:r>
            <a:r>
              <a:rPr lang="en-US" sz="4000" b="1" i="1" dirty="0"/>
              <a:t>ou</a:t>
            </a:r>
            <a:r>
              <a:rPr lang="en-US" sz="4000" dirty="0"/>
              <a:t>d in wh</a:t>
            </a:r>
            <a:r>
              <a:rPr lang="en-US" sz="4000" b="1" i="1" dirty="0"/>
              <a:t>i</a:t>
            </a:r>
            <a:r>
              <a:rPr lang="en-US" sz="4000" dirty="0"/>
              <a:t>te h</a:t>
            </a:r>
            <a:r>
              <a:rPr lang="en-US" sz="4000" b="1" i="1" dirty="0"/>
              <a:t>i</a:t>
            </a:r>
            <a:r>
              <a:rPr lang="en-US" sz="4000" dirty="0"/>
              <a:t>gh n</a:t>
            </a:r>
            <a:r>
              <a:rPr lang="en-US" sz="4000" b="1" i="1" dirty="0"/>
              <a:t>i</a:t>
            </a:r>
            <a:r>
              <a:rPr lang="en-US" sz="4000" dirty="0"/>
              <a:t>ght</a:t>
            </a:r>
          </a:p>
          <a:p>
            <a:r>
              <a:rPr lang="en-US" sz="4000" dirty="0" smtClean="0"/>
              <a:t>					—</a:t>
            </a:r>
            <a:r>
              <a:rPr lang="en-US" sz="4000" dirty="0"/>
              <a:t> </a:t>
            </a:r>
            <a:r>
              <a:rPr lang="en-US" sz="4000" dirty="0">
                <a:hlinkClick r:id="rId2" tooltip="E. E. Cummings"/>
              </a:rPr>
              <a:t>E. E. </a:t>
            </a:r>
            <a:r>
              <a:rPr lang="en-US" sz="4000" dirty="0" smtClean="0">
                <a:hlinkClick r:id="rId2" tooltip="E. E. Cummings"/>
              </a:rPr>
              <a:t>Cummings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027" name="Picture 3" descr="C:\Users\watsonjl\AppData\Local\Microsoft\Windows\Temporary Internet Files\Content.IE5\FGLAKTPG\net-wan-cloud-12858-lar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7451">
            <a:off x="4759859" y="-151615"/>
            <a:ext cx="4480850" cy="23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7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27709" y="3276600"/>
            <a:ext cx="9144000" cy="24932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repetition of consonant sounds to create internal rhyming within phrases or sentences.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853545"/>
            <a:ext cx="9144000" cy="1004455"/>
          </a:xfrm>
        </p:spPr>
        <p:txBody>
          <a:bodyPr>
            <a:noAutofit/>
          </a:bodyPr>
          <a:lstStyle/>
          <a:p>
            <a:pPr algn="r"/>
            <a:r>
              <a:rPr lang="en-US" sz="7200" b="1" dirty="0"/>
              <a:t>Consonance</a:t>
            </a:r>
            <a:endParaRPr lang="en-US" sz="7200" dirty="0"/>
          </a:p>
        </p:txBody>
      </p:sp>
      <p:pic>
        <p:nvPicPr>
          <p:cNvPr id="2053" name="Picture 5" descr="C:\Users\watsonjl\AppData\Local\Microsoft\Windows\Temporary Internet Files\Content.IE5\FGLAKTPG\gangsta_anime_rapper_by_trollingforlulz-d4rly0x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2" y="2793892"/>
            <a:ext cx="153987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39207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"Rap rejects my tape de</a:t>
            </a:r>
            <a:r>
              <a:rPr lang="en-US" sz="2400" b="1" u="sng" dirty="0"/>
              <a:t>ck</a:t>
            </a:r>
            <a:r>
              <a:rPr lang="en-US" sz="2400" dirty="0"/>
              <a:t>, e</a:t>
            </a:r>
            <a:r>
              <a:rPr lang="en-US" sz="2400" b="1" u="sng" dirty="0"/>
              <a:t>je</a:t>
            </a:r>
            <a:r>
              <a:rPr lang="en-US" sz="2400" b="1" u="sng" dirty="0"/>
              <a:t>ct</a:t>
            </a:r>
            <a:r>
              <a:rPr lang="en-US" sz="2400" dirty="0"/>
              <a:t>s pro</a:t>
            </a:r>
            <a:r>
              <a:rPr lang="en-US" sz="2400" b="1" u="sng" dirty="0"/>
              <a:t>ject</a:t>
            </a:r>
            <a:r>
              <a:rPr lang="en-US" sz="2400" dirty="0"/>
              <a:t>ile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Whether Jew or gen</a:t>
            </a:r>
            <a:r>
              <a:rPr lang="en-US" sz="2400" b="1" u="sng" dirty="0"/>
              <a:t>tile</a:t>
            </a:r>
            <a:r>
              <a:rPr lang="en-US" sz="2400" dirty="0"/>
              <a:t>, I rank top percen</a:t>
            </a:r>
            <a:r>
              <a:rPr lang="en-US" sz="2400" b="1" u="sng" dirty="0"/>
              <a:t>tile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Many s</a:t>
            </a:r>
            <a:r>
              <a:rPr lang="en-US" sz="2400" b="1" u="sng" dirty="0"/>
              <a:t>tyle</a:t>
            </a:r>
            <a:r>
              <a:rPr lang="en-US" sz="2400" dirty="0"/>
              <a:t>s, More powerful than gamma rays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My grammar pays, like Carlos Santana </a:t>
            </a:r>
            <a:r>
              <a:rPr lang="en-US" sz="2400" dirty="0" smtClean="0"/>
              <a:t>plays”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			          -'Zealots </a:t>
            </a:r>
            <a:r>
              <a:rPr lang="en-US" sz="2400" dirty="0"/>
              <a:t>'by </a:t>
            </a:r>
            <a:r>
              <a:rPr lang="en-US" sz="2400" dirty="0" err="1"/>
              <a:t>Fugees</a:t>
            </a:r>
            <a:endParaRPr lang="en-US" sz="2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9075"/>
            <a:ext cx="25527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2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83" y="4288536"/>
            <a:ext cx="4224528" cy="2569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Words and phrases that appeal to the five senses; helps the reader draw a picture in their mind.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5715000"/>
            <a:ext cx="5562600" cy="1132668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/>
              <a:t>Imagery</a:t>
            </a:r>
            <a:endParaRPr lang="en-US" sz="5400" dirty="0"/>
          </a:p>
        </p:txBody>
      </p:sp>
      <p:pic>
        <p:nvPicPr>
          <p:cNvPr id="9220" name="Picture 4" descr="C:\Users\JIMMI.WATSON\AppData\Local\Microsoft\Windows\Temporary Internet Files\Content.IE5\NIIYQTLJ\MC90019868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83"/>
            <a:ext cx="4373578" cy="60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IMMI.WATSON\AppData\Local\Microsoft\Windows\Temporary Internet Files\Content.IE5\FVJU1OJB\MC9003657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409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19472" y="2966620"/>
            <a:ext cx="4224528" cy="2895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dirty="0" smtClean="0"/>
              <a:t>Conveys  a meaning beyond the ordinary literal meaning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Figurative Language</a:t>
            </a:r>
            <a:endParaRPr lang="en-US" sz="4800" dirty="0"/>
          </a:p>
        </p:txBody>
      </p:sp>
      <p:pic>
        <p:nvPicPr>
          <p:cNvPr id="10242" name="Picture 2" descr="C:\Users\JIMMI.WATSON\AppData\Local\Microsoft\Windows\Temporary Internet Files\Content.IE5\VNZL57AV\MC9001041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150"/>
            <a:ext cx="5257800" cy="56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IMMI.WATSON\AppData\Local\Microsoft\Windows\Temporary Internet Files\Content.IE5\FVJU1OJB\MC9003200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7311"/>
            <a:ext cx="2894990" cy="30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865014" y="0"/>
            <a:ext cx="4224528" cy="512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Comparison of two things using like or as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49" y="147501"/>
            <a:ext cx="2073348" cy="6754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Simile: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794500"/>
            <a:ext cx="4107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Comparison of two things without using like or 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>
                <a:latin typeface="+mj-lt"/>
                <a:ea typeface="+mj-ea"/>
                <a:cs typeface="+mj-cs"/>
              </a:rPr>
              <a:t>Metaphor: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851" y="901485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Life is like a journey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04143"/>
            <a:ext cx="373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Life is a </a:t>
            </a:r>
            <a:r>
              <a:rPr lang="en-US" sz="6000" dirty="0" smtClean="0"/>
              <a:t>journey</a:t>
            </a:r>
            <a:endParaRPr lang="en-US" sz="5400" dirty="0"/>
          </a:p>
        </p:txBody>
      </p:sp>
      <p:pic>
        <p:nvPicPr>
          <p:cNvPr id="11266" name="Picture 2" descr="C:\Users\JIMMI.WATSON\AppData\Local\Microsoft\Windows\Temporary Internet Files\Content.IE5\NIIYQTLJ\MC9004118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2999"/>
            <a:ext cx="4826008" cy="66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 rot="19984827">
            <a:off x="313318" y="4277773"/>
            <a:ext cx="4928215" cy="1553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The </a:t>
            </a:r>
            <a:r>
              <a:rPr lang="en-US" sz="4400" dirty="0"/>
              <a:t>stars danced playfully in the moonlit sky</a:t>
            </a:r>
            <a:r>
              <a:rPr lang="en-US" sz="44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1188720"/>
          </a:xfrm>
        </p:spPr>
        <p:txBody>
          <a:bodyPr>
            <a:noAutofit/>
          </a:bodyPr>
          <a:lstStyle/>
          <a:p>
            <a:pPr algn="ctr"/>
            <a:r>
              <a:rPr lang="en-US" sz="7000" dirty="0" smtClean="0"/>
              <a:t>Personification</a:t>
            </a:r>
            <a:endParaRPr lang="en-US" sz="7000" dirty="0"/>
          </a:p>
        </p:txBody>
      </p:sp>
      <p:sp>
        <p:nvSpPr>
          <p:cNvPr id="4" name="TextBox 3"/>
          <p:cNvSpPr txBox="1"/>
          <p:nvPr/>
        </p:nvSpPr>
        <p:spPr>
          <a:xfrm>
            <a:off x="7749" y="1066799"/>
            <a:ext cx="30402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When a poet describes an animal or object as if it were human or had human qualities</a:t>
            </a:r>
          </a:p>
          <a:p>
            <a:endParaRPr lang="en-US" dirty="0"/>
          </a:p>
        </p:txBody>
      </p:sp>
      <p:pic>
        <p:nvPicPr>
          <p:cNvPr id="12290" name="Picture 2" descr="C:\Users\JIMMI.WATSON\AppData\Local\Microsoft\Windows\Temporary Internet Files\Content.IE5\VNZL57AV\MC90009009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396974"/>
            <a:ext cx="4343400" cy="54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IMMI.WATSON\AppData\Local\Microsoft\Windows\Temporary Internet Files\Content.IE5\NIIYQTLJ\MC9004463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37294"/>
            <a:ext cx="5088340" cy="35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828800"/>
            <a:ext cx="5181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water plops into pond</a:t>
            </a:r>
            <a:br>
              <a:rPr lang="en-US" sz="3200" dirty="0"/>
            </a:br>
            <a:r>
              <a:rPr lang="en-US" sz="3200" dirty="0"/>
              <a:t>splish-splash downhill</a:t>
            </a:r>
            <a:br>
              <a:rPr lang="en-US" sz="3200" dirty="0"/>
            </a:br>
            <a:r>
              <a:rPr lang="en-US" sz="3200" dirty="0"/>
              <a:t>warbling magpies in tree</a:t>
            </a:r>
            <a:br>
              <a:rPr lang="en-US" sz="3200" dirty="0"/>
            </a:br>
            <a:r>
              <a:rPr lang="en-US" sz="3200" dirty="0"/>
              <a:t>trilling, melodic thrill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whoosh, passing breeze</a:t>
            </a:r>
            <a:br>
              <a:rPr lang="en-US" sz="3200" dirty="0"/>
            </a:br>
            <a:r>
              <a:rPr lang="en-US" sz="3200" dirty="0"/>
              <a:t>flags flutter and flap</a:t>
            </a:r>
            <a:br>
              <a:rPr lang="en-US" sz="3200" dirty="0"/>
            </a:br>
            <a:r>
              <a:rPr lang="en-US" sz="3200" dirty="0"/>
              <a:t>frog croaks, bird whistles</a:t>
            </a:r>
            <a:br>
              <a:rPr lang="en-US" sz="3200" dirty="0"/>
            </a:br>
            <a:r>
              <a:rPr lang="en-US" sz="3200" dirty="0"/>
              <a:t>babbling bubbles from </a:t>
            </a:r>
            <a:r>
              <a:rPr lang="en-US" sz="3200" dirty="0" smtClean="0"/>
              <a:t>tap</a:t>
            </a:r>
          </a:p>
          <a:p>
            <a:pPr marL="0" indent="0">
              <a:buNone/>
            </a:pPr>
            <a:r>
              <a:rPr lang="en-US" sz="3200" dirty="0" smtClean="0"/>
              <a:t>			-</a:t>
            </a:r>
            <a:r>
              <a:rPr lang="en-US" sz="3200" dirty="0"/>
              <a:t>Lee Emmett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59061">
            <a:off x="4546438" y="1255147"/>
            <a:ext cx="5041952" cy="7723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Onomatopoeia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use of 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words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that imitate the sounds associated with the objects or actions they refer to.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43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3962400"/>
            <a:ext cx="4224528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 exaggeration that is so dramatic that no one would believe the statement is true.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9221" y="5943600"/>
            <a:ext cx="8074152" cy="579120"/>
          </a:xfrm>
        </p:spPr>
        <p:txBody>
          <a:bodyPr>
            <a:noAutofit/>
          </a:bodyPr>
          <a:lstStyle/>
          <a:p>
            <a:pPr algn="r"/>
            <a:r>
              <a:rPr lang="en-US" sz="6600" b="1" dirty="0"/>
              <a:t>Hyperbole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0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I’m so hungry I could eat a cow!!!</a:t>
            </a:r>
            <a:endParaRPr lang="en-US" sz="6600" dirty="0"/>
          </a:p>
        </p:txBody>
      </p:sp>
      <p:pic>
        <p:nvPicPr>
          <p:cNvPr id="14338" name="Picture 2" descr="C:\Users\JIMMI.WATSON\AppData\Local\Microsoft\Windows\Temporary Internet Files\Content.IE5\NIIYQTLJ\MC9004454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888"/>
            <a:ext cx="3077870" cy="37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33580" y="6096000"/>
            <a:ext cx="92964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 word or phrase that is not </a:t>
            </a:r>
            <a:r>
              <a:rPr lang="en-US" sz="3200" dirty="0" smtClean="0"/>
              <a:t>meant to be taken </a:t>
            </a:r>
            <a:r>
              <a:rPr lang="en-US" sz="3200" dirty="0"/>
              <a:t>literally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6858000"/>
          </a:xfrm>
        </p:spPr>
        <p:txBody>
          <a:bodyPr vert="wordArtVert">
            <a:noAutofit/>
          </a:bodyPr>
          <a:lstStyle/>
          <a:p>
            <a:r>
              <a:rPr lang="en-US" sz="6000" dirty="0" smtClean="0"/>
              <a:t>Idiom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 rot="19618617">
            <a:off x="1647748" y="940433"/>
            <a:ext cx="289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It’s raining cats and dogs!</a:t>
            </a:r>
            <a:endParaRPr lang="en-US" sz="6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52900" cy="589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071872" y="-15498"/>
            <a:ext cx="4072128" cy="2971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Poems are written in lines</a:t>
            </a:r>
          </a:p>
          <a:p>
            <a:r>
              <a:rPr lang="en-US" sz="3600" dirty="0" smtClean="0"/>
              <a:t>Lines are grouped together to form stanzas.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2786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Form and Structure</a:t>
            </a:r>
            <a:endParaRPr lang="en-US" sz="4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" y="152400"/>
            <a:ext cx="3515706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Tryin' On Clothes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I tried on the farmer's hat,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Didn't fit...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A little too small -- just a bit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Too floppy.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Couldn't get used to it,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Took it off.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I tried on the dancer's shoes,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A little too loose.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Not the kind you could use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for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walkin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'.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Didn't feel right in '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,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Kicked '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 off.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I tried on the summer sun,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Felt good.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Nice and warm -- knew it would.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Tried the grass beneath bare feet,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Felt neat.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Finally, finally felt well dressed,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Nature's clothes fit me best.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rebuchet MS" pitchFamily="34" charset="0"/>
                <a:cs typeface="Arial" pitchFamily="34" charset="0"/>
              </a:rPr>
              <a:t>		-</a:t>
            </a:r>
            <a:r>
              <a:rPr lang="en-US" sz="1600" dirty="0" err="1" smtClean="0">
                <a:latin typeface="Trebuchet MS" pitchFamily="34" charset="0"/>
                <a:cs typeface="Arial" pitchFamily="34" charset="0"/>
              </a:rPr>
              <a:t>Shel</a:t>
            </a:r>
            <a:r>
              <a:rPr lang="en-US" sz="1600" dirty="0" smtClean="0">
                <a:latin typeface="Trebuchet MS" pitchFamily="34" charset="0"/>
                <a:cs typeface="Arial" pitchFamily="34" charset="0"/>
              </a:rPr>
              <a:t> Silverstein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2050" name="Picture 2" descr="tryin' on clot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08" y="2971800"/>
            <a:ext cx="4497092" cy="286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743200" y="838200"/>
            <a:ext cx="4572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33600" y="1219200"/>
            <a:ext cx="1066800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1508" y="957590"/>
            <a:ext cx="129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Stanza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54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19472" y="3581400"/>
            <a:ext cx="4224528" cy="3276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000" dirty="0" smtClean="0"/>
              <a:t>A person, a place, an object, or an action that stands for something beyond itself.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302108">
            <a:off x="4432432" y="1118847"/>
            <a:ext cx="55023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smtClean="0"/>
              <a:t>Symbol</a:t>
            </a:r>
            <a:endParaRPr lang="en-US" sz="8800" dirty="0"/>
          </a:p>
        </p:txBody>
      </p:sp>
      <p:pic>
        <p:nvPicPr>
          <p:cNvPr id="16387" name="Picture 3" descr="C:\Users\JIMMI.WATSON\AppData\Local\Microsoft\Windows\Temporary Internet Files\Content.IE5\NIIYQTLJ\MC9002869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316"/>
            <a:ext cx="5038634" cy="65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52999" y="2895600"/>
            <a:ext cx="2831157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use of a word or words that either have multiple meanings or sound like other words, the result of which is humorous.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0400" y="-304800"/>
            <a:ext cx="1143000" cy="7391399"/>
          </a:xfrm>
        </p:spPr>
        <p:txBody>
          <a:bodyPr vert="wordArtVert">
            <a:noAutofit/>
          </a:bodyPr>
          <a:lstStyle/>
          <a:p>
            <a:r>
              <a:rPr lang="en-US" sz="11500" dirty="0" smtClean="0"/>
              <a:t>PUN</a:t>
            </a:r>
            <a:endParaRPr lang="en-US" sz="115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1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Seven, Six and Nine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Seven, Six and Nine</a:t>
            </a:r>
            <a:br>
              <a:rPr lang="en-US" sz="3600" dirty="0"/>
            </a:br>
            <a:r>
              <a:rPr lang="en-US" sz="3600" dirty="0"/>
              <a:t>all sat down to dine.</a:t>
            </a:r>
            <a:br>
              <a:rPr lang="en-US" sz="3600" dirty="0"/>
            </a:br>
            <a:r>
              <a:rPr lang="en-US" sz="3600" dirty="0"/>
              <a:t>Now Six is scared of Seven</a:t>
            </a:r>
            <a:br>
              <a:rPr lang="en-US" sz="3600" dirty="0"/>
            </a:br>
            <a:r>
              <a:rPr lang="en-US" sz="3600" dirty="0"/>
              <a:t>because Seven ate Nine.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1488"/>
            <a:ext cx="4800600" cy="40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61" y="431036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8991600" cy="5638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Ballad: </a:t>
            </a:r>
            <a:r>
              <a:rPr lang="en-US" sz="2800" dirty="0" smtClean="0"/>
              <a:t>tells a story; sung or recited aloud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Epic: </a:t>
            </a:r>
            <a:r>
              <a:rPr lang="en-US" sz="2800" dirty="0" smtClean="0"/>
              <a:t>long narrative poem about a hero; ideals reflect a society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Ode: </a:t>
            </a:r>
            <a:r>
              <a:rPr lang="en-US" sz="2800" dirty="0" smtClean="0"/>
              <a:t>lyric poem; addresses serious themes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Sonnet: </a:t>
            </a:r>
            <a:r>
              <a:rPr lang="en-US" sz="2800" dirty="0" smtClean="0"/>
              <a:t>formal structure; 14 lines, specific rhyme scheme and meter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Free Verse: </a:t>
            </a:r>
            <a:r>
              <a:rPr lang="en-US" sz="2800" dirty="0" smtClean="0"/>
              <a:t>no regular pattern; any subject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492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The way the  poems lines and words are arranged on a page is it’s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08549" y="11430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/>
              <a:t>form</a:t>
            </a:r>
            <a:r>
              <a:rPr lang="en-US" sz="4400" dirty="0" smtClean="0"/>
              <a:t>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805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899834" y="30997"/>
            <a:ext cx="7244166" cy="13502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Poets use sound devices to reinforce the meaning of a poem.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2073348" cy="5867400"/>
          </a:xfrm>
        </p:spPr>
        <p:txBody>
          <a:bodyPr vert="wordArtVert">
            <a:noAutofit/>
          </a:bodyPr>
          <a:lstStyle/>
          <a:p>
            <a:pPr algn="ctr"/>
            <a:r>
              <a:rPr lang="en-US" sz="5400" dirty="0" smtClean="0"/>
              <a:t>Sound</a:t>
            </a:r>
            <a:endParaRPr lang="en-US" sz="5400" dirty="0"/>
          </a:p>
        </p:txBody>
      </p:sp>
      <p:pic>
        <p:nvPicPr>
          <p:cNvPr id="3074" name="Picture 2" descr="C:\Users\JIMMI.WATSON\AppData\Local\Microsoft\Windows\Temporary Internet Files\Content.IE5\VNZL57AV\MC9003536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690">
            <a:off x="46494" y="1395490"/>
            <a:ext cx="6582905" cy="54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0" y="228600"/>
            <a:ext cx="5836404" cy="740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repetition  of sounds at the ends of words: Shell, Well, Tell.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2342827" cy="6858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Rhyme: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49" y="1170122"/>
            <a:ext cx="2838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cap="all" dirty="0">
                <a:latin typeface="+mj-lt"/>
                <a:ea typeface="+mj-ea"/>
                <a:cs typeface="+mj-cs"/>
              </a:rPr>
              <a:t>Internal </a:t>
            </a:r>
            <a:r>
              <a:rPr lang="en-US" sz="3600" cap="all" dirty="0" smtClean="0">
                <a:latin typeface="+mj-lt"/>
                <a:ea typeface="+mj-ea"/>
                <a:cs typeface="+mj-cs"/>
              </a:rPr>
              <a:t>Rhyme:</a:t>
            </a: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95" y="2343329"/>
            <a:ext cx="2342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cap="all" dirty="0">
                <a:latin typeface="+mj-lt"/>
                <a:ea typeface="+mj-ea"/>
                <a:cs typeface="+mj-cs"/>
              </a:rPr>
              <a:t>End </a:t>
            </a:r>
            <a:r>
              <a:rPr lang="en-US" sz="3600" cap="all" dirty="0" smtClean="0">
                <a:latin typeface="+mj-lt"/>
                <a:ea typeface="+mj-ea"/>
                <a:cs typeface="+mj-cs"/>
              </a:rPr>
              <a:t>Rhyme:</a:t>
            </a: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293232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use </a:t>
            </a:r>
            <a:r>
              <a:rPr lang="en-US" sz="2800" i="1" dirty="0" smtClean="0"/>
              <a:t>of rhyming words within a line.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36376" y="2466439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use of rhymes at the end of a line.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45" y="3420546"/>
            <a:ext cx="63168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There's a Polar Bear</a:t>
            </a:r>
            <a:br>
              <a:rPr lang="en-US" sz="3200" dirty="0"/>
            </a:br>
            <a:r>
              <a:rPr lang="en-US" sz="3200" dirty="0"/>
              <a:t>In our Frigidaire--</a:t>
            </a:r>
            <a:br>
              <a:rPr lang="en-US" sz="3200" dirty="0"/>
            </a:br>
            <a:r>
              <a:rPr lang="en-US" sz="3200" dirty="0"/>
              <a:t>He likes it 'cause it's cold in there.</a:t>
            </a:r>
            <a:br>
              <a:rPr lang="en-US" sz="3200" dirty="0"/>
            </a:br>
            <a:r>
              <a:rPr lang="en-US" sz="3200" dirty="0"/>
              <a:t>With his seat in the </a:t>
            </a:r>
            <a:r>
              <a:rPr lang="en-US" sz="3200" dirty="0" smtClean="0"/>
              <a:t>meat</a:t>
            </a:r>
          </a:p>
          <a:p>
            <a:pPr algn="ctr"/>
            <a:r>
              <a:rPr lang="en-US" sz="3200" dirty="0"/>
              <a:t>And his face in the fish</a:t>
            </a:r>
            <a:br>
              <a:rPr lang="en-US" sz="3200" dirty="0"/>
            </a:br>
            <a:r>
              <a:rPr lang="en-US" sz="3200" dirty="0"/>
              <a:t>And his big hairy paws</a:t>
            </a:r>
            <a:br>
              <a:rPr lang="en-US" sz="3200" dirty="0"/>
            </a:br>
            <a:r>
              <a:rPr lang="en-US" sz="3200" dirty="0"/>
              <a:t>In the buttery </a:t>
            </a:r>
            <a:r>
              <a:rPr lang="en-US" sz="3200" dirty="0" smtClean="0"/>
              <a:t>dish     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97042" y="3962400"/>
            <a:ext cx="876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20792" y="4463534"/>
            <a:ext cx="91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8632" y="4925199"/>
            <a:ext cx="11620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34619" y="5444018"/>
            <a:ext cx="838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79240" y="5444018"/>
            <a:ext cx="1066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27058" y="4191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91580" y="3960167"/>
            <a:ext cx="225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______ Rhyme?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74858" y="5213185"/>
            <a:ext cx="225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______ Rhyme?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752616" y="5444018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79942" y="6272369"/>
            <a:ext cx="305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Shel</a:t>
            </a:r>
            <a:r>
              <a:rPr lang="en-US" sz="2800" dirty="0" smtClean="0"/>
              <a:t> Silverstein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0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4191000"/>
            <a:ext cx="6629400" cy="2285999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pattern of end rhymes in a poem.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Marked with letters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90" y="3352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Rhyme Scheme: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257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Humpty-Dumpty sat on a </a:t>
            </a:r>
            <a:r>
              <a:rPr lang="en-US" sz="2400" dirty="0" smtClean="0">
                <a:solidFill>
                  <a:srgbClr val="FFC000"/>
                </a:solidFill>
              </a:rPr>
              <a:t>wall</a:t>
            </a:r>
            <a:r>
              <a:rPr lang="en-US" sz="2400" dirty="0" smtClean="0"/>
              <a:t>,</a:t>
            </a:r>
          </a:p>
          <a:p>
            <a:endParaRPr lang="en-US" sz="2400" dirty="0" smtClean="0"/>
          </a:p>
          <a:p>
            <a:r>
              <a:rPr lang="en-US" sz="2400" dirty="0" smtClean="0"/>
              <a:t>Humpty-Dumpty had a great </a:t>
            </a:r>
            <a:r>
              <a:rPr lang="en-US" sz="2400" dirty="0" smtClean="0">
                <a:solidFill>
                  <a:srgbClr val="FFC000"/>
                </a:solidFill>
              </a:rPr>
              <a:t>fall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dirty="0" smtClean="0"/>
              <a:t>All the King’s horses and all the King’s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</a:t>
            </a:r>
          </a:p>
          <a:p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Couldn’t put Humpty-Dumpty together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again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098" name="Picture 2" descr="C:\Users\JIMMI.WATSON\AppData\Local\Microsoft\Windows\Temporary Internet Files\Content.IE5\VNZL57AV\MC9003909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68891"/>
            <a:ext cx="2514600" cy="401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-18081"/>
            <a:ext cx="83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A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  <a:p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33800" y="5166"/>
            <a:ext cx="5410200" cy="15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pattern of sound created by stressed  and unstressed syllables in a line of poetry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4568952" cy="762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Rhythm: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Stressed Syllables </a:t>
            </a:r>
            <a:r>
              <a:rPr lang="en-US" sz="2800" dirty="0" smtClean="0"/>
              <a:t>are the ones read with emphasis</a:t>
            </a:r>
          </a:p>
          <a:p>
            <a:r>
              <a:rPr lang="en-US" sz="2800" b="1" u="sng" dirty="0" smtClean="0"/>
              <a:t>Unstressed Syllables</a:t>
            </a:r>
            <a:r>
              <a:rPr lang="en-US" sz="2800" dirty="0" smtClean="0"/>
              <a:t> are the ones read with no emphasis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0485"/>
            <a:ext cx="2254808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7354" y="2813370"/>
            <a:ext cx="358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/>
              </a:rPr>
              <a:t>I’m </a:t>
            </a:r>
            <a:r>
              <a:rPr lang="en-US" sz="2800" b="1" u="sng" dirty="0" err="1" smtClean="0">
                <a:effectLst/>
              </a:rPr>
              <a:t>Yer</a:t>
            </a:r>
            <a:r>
              <a:rPr lang="en-US" sz="2800" dirty="0" err="1" smtClean="0">
                <a:effectLst/>
              </a:rPr>
              <a:t>tle</a:t>
            </a:r>
            <a:r>
              <a:rPr lang="en-US" sz="2800" dirty="0" smtClean="0">
                <a:effectLst/>
              </a:rPr>
              <a:t> the </a:t>
            </a:r>
            <a:r>
              <a:rPr lang="en-US" sz="2800" b="1" u="sng" dirty="0" smtClean="0">
                <a:effectLst/>
              </a:rPr>
              <a:t>Tur</a:t>
            </a:r>
            <a:r>
              <a:rPr lang="en-US" sz="2800" dirty="0" smtClean="0">
                <a:effectLst/>
              </a:rPr>
              <a:t>tle!</a:t>
            </a:r>
          </a:p>
          <a:p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Oh, </a:t>
            </a:r>
            <a:r>
              <a:rPr lang="en-US" sz="2800" b="1" u="sng" dirty="0" smtClean="0">
                <a:effectLst/>
              </a:rPr>
              <a:t>mar</a:t>
            </a:r>
            <a:r>
              <a:rPr lang="en-US" sz="2800" dirty="0" smtClean="0">
                <a:effectLst/>
              </a:rPr>
              <a:t>velous </a:t>
            </a:r>
            <a:r>
              <a:rPr lang="en-US" sz="2800" b="1" u="sng" dirty="0" smtClean="0">
                <a:effectLst/>
              </a:rPr>
              <a:t>me</a:t>
            </a:r>
            <a:r>
              <a:rPr lang="en-US" sz="2800" dirty="0" smtClean="0">
                <a:effectLst/>
              </a:rPr>
              <a:t>!</a:t>
            </a:r>
            <a:br>
              <a:rPr lang="en-US" sz="2800" dirty="0" smtClean="0">
                <a:effectLst/>
              </a:rPr>
            </a:b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For </a:t>
            </a:r>
            <a:r>
              <a:rPr lang="en-US" sz="2800" b="1" u="sng" dirty="0" smtClean="0">
                <a:effectLst/>
              </a:rPr>
              <a:t>I</a:t>
            </a:r>
            <a:r>
              <a:rPr lang="en-US" sz="2800" dirty="0" smtClean="0">
                <a:effectLst/>
              </a:rPr>
              <a:t> am the </a:t>
            </a:r>
            <a:r>
              <a:rPr lang="en-US" sz="2800" b="1" u="sng" dirty="0" smtClean="0">
                <a:effectLst/>
              </a:rPr>
              <a:t>ru</a:t>
            </a:r>
            <a:r>
              <a:rPr lang="en-US" sz="2800" dirty="0" smtClean="0">
                <a:effectLst/>
              </a:rPr>
              <a:t>ler</a:t>
            </a:r>
            <a:br>
              <a:rPr lang="en-US" sz="2800" dirty="0" smtClean="0">
                <a:effectLst/>
              </a:rPr>
            </a:b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of </a:t>
            </a:r>
            <a:r>
              <a:rPr lang="en-US" sz="2800" b="1" u="sng" dirty="0" smtClean="0">
                <a:effectLst/>
              </a:rPr>
              <a:t>all</a:t>
            </a:r>
            <a:r>
              <a:rPr lang="en-US" sz="2800" dirty="0" smtClean="0">
                <a:effectLst/>
              </a:rPr>
              <a:t> that I </a:t>
            </a:r>
            <a:r>
              <a:rPr lang="en-US" sz="2800" b="1" u="sng" dirty="0" smtClean="0">
                <a:effectLst/>
              </a:rPr>
              <a:t>see</a:t>
            </a:r>
            <a:r>
              <a:rPr lang="en-US" sz="2800" dirty="0" smtClean="0">
                <a:effectLst/>
              </a:rPr>
              <a:t>!</a:t>
            </a:r>
          </a:p>
          <a:p>
            <a:endParaRPr lang="en-US" sz="2800" dirty="0" smtClean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352800"/>
            <a:ext cx="4191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/>
              </a:rPr>
              <a:t>Your </a:t>
            </a:r>
            <a:r>
              <a:rPr lang="en-US" sz="2800" b="1" u="sng" dirty="0" smtClean="0">
                <a:effectLst/>
              </a:rPr>
              <a:t>Ma</a:t>
            </a:r>
            <a:r>
              <a:rPr lang="en-US" sz="2800" dirty="0" smtClean="0">
                <a:effectLst/>
              </a:rPr>
              <a:t>jesty. </a:t>
            </a:r>
            <a:r>
              <a:rPr lang="en-US" sz="2800" b="1" u="sng" dirty="0" smtClean="0">
                <a:effectLst/>
              </a:rPr>
              <a:t>Please</a:t>
            </a:r>
            <a:r>
              <a:rPr lang="en-US" sz="2800" dirty="0" smtClean="0">
                <a:effectLst/>
              </a:rPr>
              <a:t>…</a:t>
            </a:r>
            <a:br>
              <a:rPr lang="en-US" sz="2800" dirty="0" smtClean="0">
                <a:effectLst/>
              </a:rPr>
            </a:b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I don’t </a:t>
            </a:r>
            <a:r>
              <a:rPr lang="en-US" sz="2800" b="1" u="sng" dirty="0" smtClean="0">
                <a:effectLst/>
              </a:rPr>
              <a:t>like</a:t>
            </a:r>
            <a:r>
              <a:rPr lang="en-US" sz="2800" dirty="0" smtClean="0">
                <a:effectLst/>
              </a:rPr>
              <a:t> to com</a:t>
            </a:r>
            <a:r>
              <a:rPr lang="en-US" sz="2800" b="1" u="sng" dirty="0" smtClean="0">
                <a:effectLst/>
              </a:rPr>
              <a:t>plain</a:t>
            </a:r>
            <a:r>
              <a:rPr lang="en-US" sz="2800" dirty="0" smtClean="0">
                <a:effectLst/>
              </a:rPr>
              <a:t>.</a:t>
            </a:r>
            <a:br>
              <a:rPr lang="en-US" sz="2800" dirty="0" smtClean="0">
                <a:effectLst/>
              </a:rPr>
            </a:b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But </a:t>
            </a:r>
            <a:r>
              <a:rPr lang="en-US" sz="2800" b="1" u="sng" dirty="0" smtClean="0">
                <a:effectLst/>
              </a:rPr>
              <a:t>down</a:t>
            </a:r>
            <a:r>
              <a:rPr lang="en-US" sz="2800" dirty="0" smtClean="0">
                <a:effectLst/>
              </a:rPr>
              <a:t> here be</a:t>
            </a:r>
            <a:r>
              <a:rPr lang="en-US" sz="2800" b="1" u="sng" dirty="0" smtClean="0">
                <a:effectLst/>
              </a:rPr>
              <a:t>low</a:t>
            </a:r>
            <a:r>
              <a:rPr lang="en-US" sz="2800" dirty="0" smtClean="0">
                <a:effectLst/>
              </a:rPr>
              <a:t>,</a:t>
            </a:r>
            <a:br>
              <a:rPr lang="en-US" sz="2800" dirty="0" smtClean="0">
                <a:effectLst/>
              </a:rPr>
            </a:b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we are </a:t>
            </a:r>
            <a:r>
              <a:rPr lang="en-US" sz="2800" b="1" u="sng" dirty="0" smtClean="0">
                <a:effectLst/>
              </a:rPr>
              <a:t>feel</a:t>
            </a:r>
            <a:r>
              <a:rPr lang="en-US" sz="2800" dirty="0" smtClean="0">
                <a:effectLst/>
              </a:rPr>
              <a:t>ing great </a:t>
            </a:r>
            <a:r>
              <a:rPr lang="en-US" sz="2800" b="1" u="sng" dirty="0" smtClean="0">
                <a:effectLst/>
              </a:rPr>
              <a:t>pain</a:t>
            </a:r>
            <a:r>
              <a:rPr lang="en-US" sz="2800" dirty="0" smtClean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6096000"/>
            <a:ext cx="9144000" cy="7813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A regular pattern of stressed and unstressed syllables.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73" y="0"/>
            <a:ext cx="1809427" cy="6858000"/>
          </a:xfrm>
        </p:spPr>
        <p:txBody>
          <a:bodyPr vert="wordArtVert">
            <a:normAutofit fontScale="90000"/>
          </a:bodyPr>
          <a:lstStyle/>
          <a:p>
            <a:r>
              <a:rPr lang="en-US" sz="6600" dirty="0" smtClean="0"/>
              <a:t>Meter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 </a:t>
            </a:r>
            <a:r>
              <a:rPr lang="en-US" sz="4400" b="1" u="sng" dirty="0" smtClean="0"/>
              <a:t>HAD</a:t>
            </a:r>
            <a:r>
              <a:rPr lang="en-US" sz="4400" dirty="0" smtClean="0"/>
              <a:t> a </a:t>
            </a:r>
            <a:r>
              <a:rPr lang="en-US" sz="4400" b="1" u="sng" dirty="0" err="1" smtClean="0"/>
              <a:t>LI</a:t>
            </a:r>
            <a:r>
              <a:rPr lang="en-US" sz="4400" dirty="0" err="1" smtClean="0"/>
              <a:t>ttle</a:t>
            </a:r>
            <a:r>
              <a:rPr lang="en-US" sz="4400" dirty="0" smtClean="0"/>
              <a:t> </a:t>
            </a:r>
            <a:r>
              <a:rPr lang="en-US" sz="4400" b="1" u="sng" dirty="0" smtClean="0"/>
              <a:t>DOG</a:t>
            </a:r>
            <a:r>
              <a:rPr lang="en-US" sz="4400" dirty="0" smtClean="0"/>
              <a:t>,</a:t>
            </a:r>
            <a:br>
              <a:rPr lang="en-US" sz="4400" dirty="0" smtClean="0"/>
            </a:br>
            <a:r>
              <a:rPr lang="en-US" sz="4400" dirty="0" smtClean="0"/>
              <a:t>It's </a:t>
            </a:r>
            <a:r>
              <a:rPr lang="en-US" sz="4400" b="1" u="sng" dirty="0" smtClean="0"/>
              <a:t>FUR</a:t>
            </a:r>
            <a:r>
              <a:rPr lang="en-US" sz="4400" dirty="0" smtClean="0"/>
              <a:t> was </a:t>
            </a:r>
            <a:r>
              <a:rPr lang="en-US" sz="4400" b="1" u="sng" dirty="0" smtClean="0"/>
              <a:t>SOFT</a:t>
            </a:r>
            <a:r>
              <a:rPr lang="en-US" sz="4400" dirty="0" smtClean="0"/>
              <a:t> as </a:t>
            </a:r>
            <a:r>
              <a:rPr lang="en-US" sz="4400" b="1" u="sng" dirty="0" smtClean="0"/>
              <a:t>WOOL</a:t>
            </a:r>
            <a:r>
              <a:rPr lang="en-US" sz="4400" dirty="0" smtClean="0"/>
              <a:t>;</a:t>
            </a:r>
            <a:br>
              <a:rPr lang="en-US" sz="4400" dirty="0" smtClean="0"/>
            </a:br>
            <a:r>
              <a:rPr lang="en-US" sz="4400" dirty="0" smtClean="0"/>
              <a:t>It </a:t>
            </a:r>
            <a:r>
              <a:rPr lang="en-US" sz="4400" b="1" u="sng" dirty="0" err="1" smtClean="0"/>
              <a:t>FOLL</a:t>
            </a:r>
            <a:r>
              <a:rPr lang="en-US" sz="4400" dirty="0" err="1" smtClean="0"/>
              <a:t>owed</a:t>
            </a:r>
            <a:r>
              <a:rPr lang="en-US" sz="4400" dirty="0" smtClean="0"/>
              <a:t> </a:t>
            </a:r>
            <a:r>
              <a:rPr lang="en-US" sz="4400" b="1" u="sng" dirty="0" smtClean="0"/>
              <a:t>ME</a:t>
            </a:r>
            <a:r>
              <a:rPr lang="en-US" sz="4400" dirty="0" smtClean="0"/>
              <a:t> </a:t>
            </a:r>
            <a:r>
              <a:rPr lang="en-US" sz="4400" dirty="0" err="1" smtClean="0"/>
              <a:t>a</a:t>
            </a:r>
            <a:r>
              <a:rPr lang="en-US" sz="4400" b="1" u="sng" dirty="0" err="1" smtClean="0"/>
              <a:t>ROUND</a:t>
            </a:r>
            <a:r>
              <a:rPr lang="en-US" sz="4400" dirty="0" smtClean="0"/>
              <a:t>,</a:t>
            </a:r>
            <a:br>
              <a:rPr lang="en-US" sz="4400" dirty="0" smtClean="0"/>
            </a:br>
            <a:r>
              <a:rPr lang="en-US" sz="4400" dirty="0" smtClean="0"/>
              <a:t>My </a:t>
            </a:r>
            <a:r>
              <a:rPr lang="en-US" sz="4400" b="1" u="sng" dirty="0" smtClean="0"/>
              <a:t>HOME</a:t>
            </a:r>
            <a:r>
              <a:rPr lang="en-US" sz="4400" dirty="0" smtClean="0"/>
              <a:t>, my </a:t>
            </a:r>
            <a:r>
              <a:rPr lang="en-US" sz="4400" b="1" u="sng" dirty="0" smtClean="0"/>
              <a:t>STREET</a:t>
            </a:r>
            <a:r>
              <a:rPr lang="en-US" sz="4400" dirty="0" smtClean="0"/>
              <a:t>, my </a:t>
            </a:r>
            <a:r>
              <a:rPr lang="en-US" sz="4400" b="1" u="sng" dirty="0" smtClean="0"/>
              <a:t>SCHOOL</a:t>
            </a:r>
            <a:endParaRPr lang="en-US" sz="4400" b="1" u="sng" dirty="0"/>
          </a:p>
        </p:txBody>
      </p:sp>
      <p:pic>
        <p:nvPicPr>
          <p:cNvPr id="6146" name="Picture 2" descr="C:\Users\JIMMI.WATSON\AppData\Local\Microsoft\Windows\Temporary Internet Files\Content.IE5\JVDFBBVY\MC9004174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0684"/>
            <a:ext cx="2506066" cy="29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2854" y="447618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b</a:t>
            </a:r>
            <a:r>
              <a:rPr lang="en-US" sz="3200" dirty="0" err="1" smtClean="0"/>
              <a:t>a</a:t>
            </a:r>
            <a:r>
              <a:rPr lang="en-US" sz="3200" dirty="0" smtClean="0"/>
              <a:t> BUM </a:t>
            </a:r>
            <a:r>
              <a:rPr lang="en-US" sz="3200" dirty="0" err="1" smtClean="0"/>
              <a:t>ba</a:t>
            </a:r>
            <a:r>
              <a:rPr lang="en-US" sz="3200" dirty="0" smtClean="0"/>
              <a:t> BUM </a:t>
            </a:r>
            <a:r>
              <a:rPr lang="en-US" sz="3200" dirty="0" err="1" smtClean="0"/>
              <a:t>ba</a:t>
            </a:r>
            <a:r>
              <a:rPr lang="en-US" sz="3200" dirty="0" smtClean="0"/>
              <a:t> BUM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86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47800" y="1219200"/>
            <a:ext cx="7696200" cy="1045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Sounds, words, phrases, or lines that are stated or used more than once in a poem.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530267">
            <a:off x="-266228" y="775169"/>
            <a:ext cx="3486956" cy="68060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Repetition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915" y="2703016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I'm being </a:t>
            </a:r>
            <a:r>
              <a:rPr lang="en-US" sz="2400" dirty="0" err="1">
                <a:solidFill>
                  <a:srgbClr val="FFC000"/>
                </a:solidFill>
              </a:rPr>
              <a:t>swallered</a:t>
            </a:r>
            <a:r>
              <a:rPr lang="en-US" sz="2400" dirty="0"/>
              <a:t> by a Boa Constrictor</a:t>
            </a:r>
            <a:br>
              <a:rPr lang="en-US" sz="2400" dirty="0"/>
            </a:br>
            <a:r>
              <a:rPr lang="en-US" sz="2400" dirty="0"/>
              <a:t>a Boa Constrictor, a Boa Constrictor</a:t>
            </a:r>
            <a:br>
              <a:rPr lang="en-US" sz="2400" dirty="0"/>
            </a:br>
            <a:r>
              <a:rPr lang="en-US" sz="2400" dirty="0"/>
              <a:t>I'm being </a:t>
            </a:r>
            <a:r>
              <a:rPr lang="en-US" sz="2400" dirty="0" err="1">
                <a:solidFill>
                  <a:srgbClr val="FFC000"/>
                </a:solidFill>
              </a:rPr>
              <a:t>swallered</a:t>
            </a:r>
            <a:r>
              <a:rPr lang="en-US" sz="2400" dirty="0"/>
              <a:t> by a Boa Constrictor</a:t>
            </a:r>
            <a:br>
              <a:rPr lang="en-US" sz="2400" dirty="0"/>
            </a:br>
            <a:r>
              <a:rPr lang="en-US" sz="2400" dirty="0"/>
              <a:t>and I don't - like snakes - one bit!</a:t>
            </a:r>
            <a:br>
              <a:rPr lang="en-US" sz="2400" dirty="0"/>
            </a:br>
            <a:r>
              <a:rPr lang="en-US" sz="2400" dirty="0"/>
              <a:t>Oh no, he </a:t>
            </a:r>
            <a:r>
              <a:rPr lang="en-US" sz="2400" dirty="0" err="1">
                <a:solidFill>
                  <a:srgbClr val="FFC000"/>
                </a:solidFill>
              </a:rPr>
              <a:t>swallered</a:t>
            </a:r>
            <a:r>
              <a:rPr lang="en-US" sz="2400" dirty="0"/>
              <a:t> my toe.</a:t>
            </a:r>
            <a:br>
              <a:rPr lang="en-US" sz="2400" dirty="0"/>
            </a:br>
            <a:r>
              <a:rPr lang="en-US" sz="2400" dirty="0"/>
              <a:t>Oh gee, he </a:t>
            </a:r>
            <a:r>
              <a:rPr lang="en-US" sz="2400" dirty="0" err="1">
                <a:solidFill>
                  <a:srgbClr val="FFC000"/>
                </a:solidFill>
              </a:rPr>
              <a:t>swallered</a:t>
            </a:r>
            <a:r>
              <a:rPr lang="en-US" sz="2400" dirty="0"/>
              <a:t> my knee.</a:t>
            </a:r>
            <a:br>
              <a:rPr lang="en-US" sz="2400" dirty="0"/>
            </a:br>
            <a:r>
              <a:rPr lang="en-US" sz="2400" dirty="0"/>
              <a:t>Oh fiddle, he </a:t>
            </a:r>
            <a:r>
              <a:rPr lang="en-US" sz="2400" dirty="0" err="1">
                <a:solidFill>
                  <a:srgbClr val="FFC000"/>
                </a:solidFill>
              </a:rPr>
              <a:t>swallered</a:t>
            </a:r>
            <a:r>
              <a:rPr lang="en-US" sz="2400" dirty="0"/>
              <a:t> my middle.</a:t>
            </a:r>
            <a:br>
              <a:rPr lang="en-US" sz="2400" dirty="0"/>
            </a:br>
            <a:r>
              <a:rPr lang="en-US" sz="2400" dirty="0"/>
              <a:t>Oh what a pest, he </a:t>
            </a:r>
            <a:r>
              <a:rPr lang="en-US" sz="2400" dirty="0" err="1">
                <a:solidFill>
                  <a:srgbClr val="FFC000"/>
                </a:solidFill>
              </a:rPr>
              <a:t>swallered</a:t>
            </a:r>
            <a:r>
              <a:rPr lang="en-US" sz="2400" dirty="0"/>
              <a:t> my chest.</a:t>
            </a:r>
            <a:br>
              <a:rPr lang="en-US" sz="2400" dirty="0"/>
            </a:br>
            <a:r>
              <a:rPr lang="en-US" sz="2400" dirty="0"/>
              <a:t>Oh heck, he </a:t>
            </a:r>
            <a:r>
              <a:rPr lang="en-US" sz="2400" dirty="0" err="1">
                <a:solidFill>
                  <a:srgbClr val="FFC000"/>
                </a:solidFill>
              </a:rPr>
              <a:t>swallered</a:t>
            </a:r>
            <a:r>
              <a:rPr lang="en-US" sz="2400" dirty="0"/>
              <a:t> my neck.</a:t>
            </a:r>
            <a:br>
              <a:rPr lang="en-US" sz="2400" dirty="0"/>
            </a:br>
            <a:r>
              <a:rPr lang="en-US" sz="2400" dirty="0"/>
              <a:t>Oh, dread, he </a:t>
            </a:r>
            <a:r>
              <a:rPr lang="en-US" sz="2400" dirty="0" err="1">
                <a:solidFill>
                  <a:srgbClr val="FFC000"/>
                </a:solidFill>
              </a:rPr>
              <a:t>swallered</a:t>
            </a:r>
            <a:r>
              <a:rPr lang="en-US" sz="2400" dirty="0"/>
              <a:t> my - (BURP)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7170" name="Picture 2" descr="C:\Users\JIMMI.WATSON\AppData\Local\Microsoft\Windows\Temporary Internet Files\Content.IE5\NIIYQTLJ\MC9004462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03016"/>
            <a:ext cx="4299489" cy="452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7249</TotalTime>
  <Words>570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Tradeshow</vt:lpstr>
      <vt:lpstr>Poetry Terms</vt:lpstr>
      <vt:lpstr>Form and Structure</vt:lpstr>
      <vt:lpstr>The way the  poems lines and words are arranged on a page is it’s</vt:lpstr>
      <vt:lpstr>Sound</vt:lpstr>
      <vt:lpstr>Rhyme:</vt:lpstr>
      <vt:lpstr>Rhyme Scheme:</vt:lpstr>
      <vt:lpstr>Rhythm:</vt:lpstr>
      <vt:lpstr>Meter</vt:lpstr>
      <vt:lpstr>Repetition</vt:lpstr>
      <vt:lpstr>Alliteration</vt:lpstr>
      <vt:lpstr>Assonance</vt:lpstr>
      <vt:lpstr>Consonance</vt:lpstr>
      <vt:lpstr>Imagery</vt:lpstr>
      <vt:lpstr>Figurative Language</vt:lpstr>
      <vt:lpstr>Simile:  </vt:lpstr>
      <vt:lpstr>Personification</vt:lpstr>
      <vt:lpstr>Onomatopoeia </vt:lpstr>
      <vt:lpstr>Hyperbole</vt:lpstr>
      <vt:lpstr>Idiom</vt:lpstr>
      <vt:lpstr>Symbol</vt:lpstr>
      <vt:lpstr>PUN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Terms</dc:title>
  <dc:creator>WATSON,JIMMI</dc:creator>
  <cp:lastModifiedBy>Watson, Jimmi L</cp:lastModifiedBy>
  <cp:revision>39</cp:revision>
  <dcterms:created xsi:type="dcterms:W3CDTF">2013-03-19T14:38:35Z</dcterms:created>
  <dcterms:modified xsi:type="dcterms:W3CDTF">2015-04-27T13:45:07Z</dcterms:modified>
</cp:coreProperties>
</file>