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3" r:id="rId8"/>
    <p:sldId id="274" r:id="rId9"/>
    <p:sldId id="272" r:id="rId10"/>
    <p:sldId id="264" r:id="rId11"/>
    <p:sldId id="265" r:id="rId12"/>
    <p:sldId id="266" r:id="rId13"/>
    <p:sldId id="260" r:id="rId14"/>
    <p:sldId id="261" r:id="rId15"/>
    <p:sldId id="262" r:id="rId16"/>
    <p:sldId id="263" r:id="rId17"/>
    <p:sldId id="257" r:id="rId18"/>
    <p:sldId id="258" r:id="rId19"/>
    <p:sldId id="259" r:id="rId20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763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43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076" cy="461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443" y="0"/>
            <a:ext cx="3011076" cy="46139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EF300-FA06-4A64-8DF9-4B1933FB35D0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052"/>
            <a:ext cx="3011076" cy="461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443" y="8773052"/>
            <a:ext cx="3011076" cy="46139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64417-075C-43BA-B111-75513DF6B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846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76CB4-A5EE-458E-BB64-613BA977FDA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BC53C-A620-49A9-8352-016C2851E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BC53C-A620-49A9-8352-016C2851E9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49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99D27A9-0CB8-4071-A7DF-95A6768CE9D7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7CA75FB-2255-4BB2-8220-10E2E81B099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5" y="4191000"/>
            <a:ext cx="5237356" cy="1466850"/>
          </a:xfrm>
        </p:spPr>
        <p:txBody>
          <a:bodyPr/>
          <a:lstStyle/>
          <a:p>
            <a:r>
              <a:rPr lang="en-US" dirty="0" smtClean="0"/>
              <a:t>Research Skills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Citing Sources</a:t>
            </a:r>
            <a:endParaRPr lang="en-US" sz="3000" dirty="0"/>
          </a:p>
        </p:txBody>
      </p:sp>
      <p:pic>
        <p:nvPicPr>
          <p:cNvPr id="1026" name="Picture 2" descr="C:\Documents and Settings\jimmi.watson\Local Settings\Temporary Internet Files\Content.IE5\SZGCL69M\MC90004827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981">
            <a:off x="4515858" y="627245"/>
            <a:ext cx="4073605" cy="512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0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0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400" b="1" dirty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Book</a:t>
            </a:r>
            <a:endParaRPr lang="en-US" sz="2400" b="1" dirty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200" b="1" dirty="0" err="1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Lastname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, </a:t>
            </a:r>
            <a:r>
              <a:rPr lang="en-US" sz="2200" b="1" dirty="0" err="1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Firstname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. </a:t>
            </a:r>
            <a:r>
              <a:rPr lang="en-US" sz="2200" b="1" i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Title of Book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. Place of </a:t>
            </a:r>
            <a:r>
              <a:rPr lang="en-US" sz="2200" b="1" dirty="0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Publication: Publisher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, Year of Publication. Medium of Publication</a:t>
            </a:r>
            <a:r>
              <a:rPr lang="en-US" sz="2200" b="1" dirty="0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.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b="1" dirty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Web Source</a:t>
            </a: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200" b="1" dirty="0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Editor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, author, or compiler name (if available). </a:t>
            </a:r>
            <a:r>
              <a:rPr lang="en-US" altLang="ja-JP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“Article </a:t>
            </a:r>
            <a:r>
              <a:rPr 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Name.</a:t>
            </a:r>
            <a:r>
              <a:rPr lang="en-US" altLang="en-US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”</a:t>
            </a:r>
            <a:r>
              <a:rPr lang="en-US" altLang="ja-JP" sz="22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 Name of Site. Version number. Name of institution/ organization affiliated with the site (sponsor or publisher). Date of last update. Medium of publication. Date of access</a:t>
            </a:r>
            <a:r>
              <a:rPr lang="en-US" altLang="ja-JP" sz="2200" b="1" dirty="0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.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 </a:t>
            </a: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400" b="1" dirty="0" smtClean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Article </a:t>
            </a:r>
            <a:r>
              <a:rPr lang="en-US" sz="2400" b="1" dirty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in a Magazine </a:t>
            </a:r>
            <a:r>
              <a:rPr lang="en-US" sz="2400" b="1" dirty="0" smtClean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Forma</a:t>
            </a:r>
            <a:r>
              <a:rPr lang="en-US" sz="2000" b="1" dirty="0" smtClean="0">
                <a:solidFill>
                  <a:srgbClr val="000000"/>
                </a:solidFill>
                <a:effectLst/>
                <a:latin typeface="Arial" pitchFamily="34" charset="0"/>
                <a:ea typeface="ＭＳ Ｐゴシック" charset="-128"/>
              </a:rPr>
              <a:t>t</a:t>
            </a:r>
            <a:endParaRPr lang="en-US" sz="2000" b="1" dirty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Author(s). </a:t>
            </a:r>
            <a:r>
              <a:rPr lang="en-US" alt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“</a:t>
            </a:r>
            <a:r>
              <a:rPr 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Title of Article.</a:t>
            </a:r>
            <a:r>
              <a:rPr lang="en-US" alt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”</a:t>
            </a:r>
            <a:r>
              <a:rPr 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 </a:t>
            </a:r>
            <a:r>
              <a:rPr lang="en-US" sz="2000" b="1" i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Title of Periodical</a:t>
            </a:r>
            <a:r>
              <a:rPr 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 Day Month </a:t>
            </a:r>
            <a:r>
              <a:rPr lang="en-US" sz="2000" b="1" dirty="0" smtClean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Year: pages</a:t>
            </a:r>
            <a:r>
              <a:rPr lang="en-US" sz="2000" b="1" dirty="0">
                <a:solidFill>
                  <a:srgbClr val="333399"/>
                </a:solidFill>
                <a:effectLst/>
                <a:latin typeface="Times New Roman" pitchFamily="18" charset="0"/>
                <a:ea typeface="ＭＳ Ｐゴシック" charset="-128"/>
              </a:rPr>
              <a:t>. Medium of publication.</a:t>
            </a:r>
            <a:endParaRPr lang="en-US" sz="2000" b="1" dirty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pPr marL="0" lvl="0" indent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200" b="1" dirty="0">
              <a:solidFill>
                <a:srgbClr val="333399"/>
              </a:solidFill>
              <a:effectLst/>
              <a:latin typeface="Times New Roman" pitchFamily="18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200" b="1" dirty="0" smtClean="0">
              <a:solidFill>
                <a:srgbClr val="333399"/>
              </a:solidFill>
              <a:effectLst/>
              <a:latin typeface="Times New Roman" pitchFamily="18" charset="0"/>
              <a:ea typeface="ＭＳ Ｐゴシック" charset="-128"/>
            </a:endParaRPr>
          </a:p>
          <a:p>
            <a:pPr marL="0" lvl="0" indent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sz="2200" b="1" dirty="0">
              <a:solidFill>
                <a:srgbClr val="000000"/>
              </a:solidFill>
              <a:effectLst/>
              <a:latin typeface="Arial" pitchFamily="34" charset="0"/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381000"/>
            <a:ext cx="6096000" cy="36575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91" y="152400"/>
            <a:ext cx="8572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4295" y="5903893"/>
            <a:ext cx="83542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All citation information should be on the back of your card.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90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28600"/>
            <a:ext cx="8229600" cy="6629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MLA uses parenthetical citations</a:t>
            </a:r>
          </a:p>
          <a:p>
            <a:pPr>
              <a:lnSpc>
                <a:spcPct val="150000"/>
              </a:lnSpc>
              <a:buNone/>
            </a:pPr>
            <a:endParaRPr lang="en-US" sz="11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Parenthetical citations depend on the medium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(e.g. Print, Web, DVD)</a:t>
            </a:r>
          </a:p>
          <a:p>
            <a:pPr>
              <a:lnSpc>
                <a:spcPct val="150000"/>
              </a:lnSpc>
              <a:buNone/>
            </a:pPr>
            <a:endParaRPr lang="en-US" sz="11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Parenthetical citations also depend on the source</a:t>
            </a:r>
            <a:r>
              <a:rPr lang="ja-JP" altLang="en-US" dirty="0">
                <a:ea typeface="ヒラギノ角ゴ Pro W3" charset="-128"/>
              </a:rPr>
              <a:t>’</a:t>
            </a:r>
            <a:r>
              <a:rPr lang="en-US" altLang="ja-JP" dirty="0"/>
              <a:t>s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entry on the Works Cited page</a:t>
            </a:r>
          </a:p>
          <a:p>
            <a:pPr>
              <a:lnSpc>
                <a:spcPct val="150000"/>
              </a:lnSpc>
              <a:buNone/>
            </a:pPr>
            <a:endParaRPr lang="en-US" sz="11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Signal word in the text is the first thing in the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 corresponding entry on the Works Cited page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43400" y="0"/>
            <a:ext cx="4800600" cy="914400"/>
          </a:xfrm>
        </p:spPr>
        <p:txBody>
          <a:bodyPr/>
          <a:lstStyle/>
          <a:p>
            <a:pPr algn="r"/>
            <a:r>
              <a:rPr lang="en-US" dirty="0" smtClean="0"/>
              <a:t>In Text Citations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97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b="1" dirty="0"/>
              <a:t>In-text Example: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>
                <a:latin typeface="Times New Roman" pitchFamily="18" charset="0"/>
              </a:rPr>
              <a:t>Wordsworth stated that Romantic poetry was marked by a </a:t>
            </a:r>
            <a:r>
              <a:rPr lang="en-US" altLang="en-US" sz="2800" dirty="0">
                <a:latin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</a:rPr>
              <a:t>spontaneous overflow of powerful feelings</a:t>
            </a:r>
            <a:r>
              <a:rPr lang="en-US" altLang="en-US" sz="2800" dirty="0">
                <a:latin typeface="Times New Roman" pitchFamily="18" charset="0"/>
              </a:rPr>
              <a:t>”</a:t>
            </a:r>
            <a:r>
              <a:rPr lang="en-US" sz="2800" dirty="0">
                <a:latin typeface="Times New Roman" pitchFamily="18" charset="0"/>
              </a:rPr>
              <a:t> (263).</a:t>
            </a:r>
            <a:endParaRPr lang="en-US" sz="2800" dirty="0"/>
          </a:p>
          <a:p>
            <a:pPr>
              <a:lnSpc>
                <a:spcPct val="160000"/>
              </a:lnSpc>
              <a:buNone/>
            </a:pPr>
            <a:r>
              <a:rPr lang="en-US" sz="2800" dirty="0">
                <a:latin typeface="Times New Roman" pitchFamily="18" charset="0"/>
              </a:rPr>
              <a:t>Romantic poetry is characterized by the </a:t>
            </a:r>
            <a:r>
              <a:rPr lang="en-US" altLang="en-US" sz="2800" dirty="0">
                <a:latin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</a:rPr>
              <a:t>spontaneous overflow of powerful feelings</a:t>
            </a:r>
            <a:r>
              <a:rPr lang="en-US" altLang="en-US" sz="2800" dirty="0">
                <a:latin typeface="Times New Roman" pitchFamily="18" charset="0"/>
              </a:rPr>
              <a:t>”</a:t>
            </a:r>
            <a:r>
              <a:rPr lang="en-US" sz="2800" dirty="0">
                <a:latin typeface="Times New Roman" pitchFamily="18" charset="0"/>
              </a:rPr>
              <a:t> (Wordsworth 263).</a:t>
            </a:r>
            <a:r>
              <a:rPr lang="en-US" sz="2800" dirty="0"/>
              <a:t> </a:t>
            </a:r>
            <a:r>
              <a:rPr lang="en-US" sz="2800" dirty="0">
                <a:latin typeface="Times New Roman" pitchFamily="18" charset="0"/>
              </a:rPr>
              <a:t>Wordsworth extensively explored the role of emotion in the creative process (263).</a:t>
            </a:r>
            <a:endParaRPr lang="en-US" sz="2800" dirty="0"/>
          </a:p>
          <a:p>
            <a:pPr>
              <a:lnSpc>
                <a:spcPct val="160000"/>
              </a:lnSpc>
              <a:buNone/>
            </a:pPr>
            <a:r>
              <a:rPr lang="en-US" sz="2800" b="1" dirty="0"/>
              <a:t>Corresponding Works Cited Entry: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>
                <a:latin typeface="Times New Roman" pitchFamily="18" charset="0"/>
              </a:rPr>
              <a:t>Wordsworth, William. </a:t>
            </a:r>
            <a:r>
              <a:rPr lang="en-US" sz="2800" i="1" dirty="0">
                <a:latin typeface="Times New Roman" pitchFamily="18" charset="0"/>
              </a:rPr>
              <a:t>Lyrical Ballads</a:t>
            </a:r>
            <a:r>
              <a:rPr lang="en-US" sz="2800" dirty="0">
                <a:latin typeface="Times New Roman" pitchFamily="18" charset="0"/>
              </a:rPr>
              <a:t>. London: Oxford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>
                <a:latin typeface="Times New Roman" pitchFamily="18" charset="0"/>
              </a:rPr>
              <a:t>     UP, 1967. Print.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80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/>
              <a:t>Sources from the Internet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/>
              <a:t>In-text Example: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>
                <a:latin typeface="Times New Roman" pitchFamily="18" charset="0"/>
              </a:rPr>
              <a:t>One online film critic stated that </a:t>
            </a:r>
            <a:r>
              <a:rPr lang="en-US" sz="2800" i="1" dirty="0" err="1">
                <a:latin typeface="Times New Roman" pitchFamily="18" charset="0"/>
              </a:rPr>
              <a:t>Fitzcarraldo</a:t>
            </a:r>
            <a:r>
              <a:rPr lang="en-US" sz="2800" dirty="0">
                <a:latin typeface="Times New Roman" pitchFamily="18" charset="0"/>
              </a:rPr>
              <a:t> is </a:t>
            </a:r>
            <a:r>
              <a:rPr lang="en-US" altLang="en-US" sz="2800" dirty="0">
                <a:latin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</a:rPr>
              <a:t>...a beautiful and terrifying critique of obsession and colonialism</a:t>
            </a:r>
            <a:r>
              <a:rPr lang="en-US" altLang="en-US" sz="2800" dirty="0">
                <a:latin typeface="Times New Roman" pitchFamily="18" charset="0"/>
              </a:rPr>
              <a:t>”</a:t>
            </a:r>
            <a:r>
              <a:rPr lang="en-US" sz="2800" dirty="0">
                <a:latin typeface="Times New Roman" pitchFamily="18" charset="0"/>
              </a:rPr>
              <a:t> (Garcia, </a:t>
            </a:r>
            <a:r>
              <a:rPr lang="en-US" altLang="ja-JP" sz="2800" dirty="0">
                <a:latin typeface="Times New Roman" pitchFamily="18" charset="0"/>
                <a:ea typeface="ヒラギノ角ゴ Pro W3" charset="-128"/>
              </a:rPr>
              <a:t>“</a:t>
            </a:r>
            <a:r>
              <a:rPr lang="en-US" altLang="ja-JP" sz="2800" dirty="0">
                <a:latin typeface="Times New Roman" pitchFamily="18" charset="0"/>
              </a:rPr>
              <a:t>Herzog: a Life</a:t>
            </a:r>
            <a:r>
              <a:rPr lang="en-US" altLang="ja-JP" sz="2800" dirty="0">
                <a:latin typeface="Times New Roman" pitchFamily="18" charset="0"/>
                <a:ea typeface="ヒラギノ角ゴ Pro W3" charset="-128"/>
              </a:rPr>
              <a:t>”</a:t>
            </a:r>
            <a:r>
              <a:rPr lang="en-US" altLang="ja-JP" sz="2800" dirty="0">
                <a:latin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/>
              <a:t>Corresponding Works Cited Entry: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</a:rPr>
              <a:t>Ga</a:t>
            </a:r>
            <a:r>
              <a:rPr lang="en-US" sz="2800" dirty="0">
                <a:latin typeface="Times New Roman" pitchFamily="18" charset="0"/>
              </a:rPr>
              <a:t>rcia, Elizabeth. </a:t>
            </a:r>
            <a:r>
              <a:rPr lang="en-US" altLang="en-US" sz="2800" dirty="0">
                <a:latin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</a:rPr>
              <a:t>Herzog: a Life.</a:t>
            </a:r>
            <a:r>
              <a:rPr lang="en-US" altLang="en-US" sz="2800" dirty="0">
                <a:latin typeface="Times New Roman" pitchFamily="18" charset="0"/>
              </a:rPr>
              <a:t>“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>
                <a:latin typeface="Times New Roman" pitchFamily="18" charset="0"/>
              </a:rPr>
              <a:t>Online Film Critics Corner</a:t>
            </a:r>
            <a:r>
              <a:rPr lang="en-US" sz="2800" dirty="0">
                <a:latin typeface="Times New Roman" pitchFamily="18" charset="0"/>
              </a:rPr>
              <a:t>. The </a:t>
            </a:r>
            <a:r>
              <a:rPr lang="en-US" sz="2800" dirty="0" smtClean="0">
                <a:latin typeface="Times New Roman" pitchFamily="18" charset="0"/>
              </a:rPr>
              <a:t>Film </a:t>
            </a:r>
            <a:r>
              <a:rPr lang="en-US" sz="2800" dirty="0">
                <a:latin typeface="Times New Roman" pitchFamily="18" charset="0"/>
              </a:rPr>
              <a:t>School of New Hampshire, 2 May 2002. Web. 8 Jan. </a:t>
            </a:r>
            <a:r>
              <a:rPr lang="en-US" sz="2800" dirty="0" smtClean="0">
                <a:latin typeface="Times New Roman" pitchFamily="18" charset="0"/>
              </a:rPr>
              <a:t>2009</a:t>
            </a:r>
            <a:r>
              <a:rPr lang="en-US" sz="2800" dirty="0">
                <a:latin typeface="Times New Roman" pitchFamily="18" charset="0"/>
              </a:rPr>
              <a:t>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8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sz="2400" dirty="0"/>
              <a:t>In-text Example:</a:t>
            </a:r>
          </a:p>
          <a:p>
            <a:pPr marL="18288" indent="0" eaLnBrk="0" hangingPunct="0"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</a:rPr>
              <a:t>Nelly Dean treats Heathcliff poorly and dehumanizes him throughout her </a:t>
            </a:r>
            <a:r>
              <a:rPr lang="en-US" sz="2000" dirty="0" smtClean="0">
                <a:latin typeface="Times New Roman" pitchFamily="18" charset="0"/>
              </a:rPr>
              <a:t>narration:</a:t>
            </a:r>
          </a:p>
          <a:p>
            <a:pPr marL="18288" indent="0" eaLnBrk="0" hangingPunct="0">
              <a:lnSpc>
                <a:spcPct val="160000"/>
              </a:lnSpc>
              <a:buNone/>
            </a:pP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</a:rPr>
              <a:t>They </a:t>
            </a:r>
            <a:r>
              <a:rPr lang="en-US" sz="2000" dirty="0">
                <a:latin typeface="Times New Roman" pitchFamily="18" charset="0"/>
              </a:rPr>
              <a:t>entirely refused to have it in bed with them, or even in </a:t>
            </a:r>
            <a:r>
              <a:rPr lang="en-US" sz="2000" dirty="0" smtClean="0">
                <a:latin typeface="Times New Roman" pitchFamily="18" charset="0"/>
              </a:rPr>
              <a:t>their room</a:t>
            </a:r>
            <a:r>
              <a:rPr lang="en-US" sz="2000" dirty="0">
                <a:latin typeface="Times New Roman" pitchFamily="18" charset="0"/>
              </a:rPr>
              <a:t>, and </a:t>
            </a:r>
            <a:r>
              <a:rPr lang="en-US" sz="2000" dirty="0" smtClean="0">
                <a:latin typeface="Times New Roman" pitchFamily="18" charset="0"/>
              </a:rPr>
              <a:t>I	had </a:t>
            </a:r>
            <a:r>
              <a:rPr lang="en-US" sz="2000" dirty="0">
                <a:latin typeface="Times New Roman" pitchFamily="18" charset="0"/>
              </a:rPr>
              <a:t>no more sense, so, I put it on the </a:t>
            </a:r>
            <a:r>
              <a:rPr lang="en-US" sz="2000" dirty="0" smtClean="0">
                <a:latin typeface="Times New Roman" pitchFamily="18" charset="0"/>
              </a:rPr>
              <a:t>landing </a:t>
            </a:r>
            <a:r>
              <a:rPr lang="en-US" sz="2000" dirty="0">
                <a:latin typeface="Times New Roman" pitchFamily="18" charset="0"/>
              </a:rPr>
              <a:t>of </a:t>
            </a:r>
            <a:r>
              <a:rPr lang="en-US" sz="2000" dirty="0" smtClean="0">
                <a:latin typeface="Times New Roman" pitchFamily="18" charset="0"/>
              </a:rPr>
              <a:t>the stairs</a:t>
            </a:r>
            <a:r>
              <a:rPr lang="en-US" sz="2000" dirty="0">
                <a:latin typeface="Times New Roman" pitchFamily="18" charset="0"/>
              </a:rPr>
              <a:t>, hoping it would </a:t>
            </a:r>
            <a:r>
              <a:rPr lang="en-US" sz="2000" dirty="0" smtClean="0">
                <a:latin typeface="Times New Roman" pitchFamily="18" charset="0"/>
              </a:rPr>
              <a:t>be	gone </a:t>
            </a:r>
            <a:r>
              <a:rPr lang="en-US" sz="2000" dirty="0">
                <a:latin typeface="Times New Roman" pitchFamily="18" charset="0"/>
              </a:rPr>
              <a:t>on the </a:t>
            </a:r>
            <a:r>
              <a:rPr lang="en-US" sz="2000" dirty="0" smtClean="0">
                <a:latin typeface="Times New Roman" pitchFamily="18" charset="0"/>
              </a:rPr>
              <a:t>morrow</a:t>
            </a:r>
            <a:r>
              <a:rPr lang="en-US" sz="2000" dirty="0">
                <a:latin typeface="Times New Roman" pitchFamily="18" charset="0"/>
              </a:rPr>
              <a:t>. By chance, or </a:t>
            </a:r>
            <a:r>
              <a:rPr lang="en-US" sz="2000" dirty="0" smtClean="0">
                <a:latin typeface="Times New Roman" pitchFamily="18" charset="0"/>
              </a:rPr>
              <a:t>else attracted </a:t>
            </a:r>
            <a:r>
              <a:rPr lang="en-US" sz="2000" dirty="0">
                <a:latin typeface="Times New Roman" pitchFamily="18" charset="0"/>
              </a:rPr>
              <a:t>by hearing his voice, it </a:t>
            </a:r>
            <a:r>
              <a:rPr lang="en-US" sz="2000" dirty="0" smtClean="0">
                <a:latin typeface="Times New Roman" pitchFamily="18" charset="0"/>
              </a:rPr>
              <a:t>crept	to </a:t>
            </a:r>
            <a:r>
              <a:rPr lang="en-US" sz="2000" dirty="0">
                <a:latin typeface="Times New Roman" pitchFamily="18" charset="0"/>
              </a:rPr>
              <a:t>Mr. </a:t>
            </a:r>
            <a:r>
              <a:rPr lang="en-US" sz="2000" dirty="0" err="1">
                <a:latin typeface="Times New Roman" pitchFamily="18" charset="0"/>
              </a:rPr>
              <a:t>Earnshaw's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door, and </a:t>
            </a:r>
            <a:r>
              <a:rPr lang="en-US" sz="2000" dirty="0">
                <a:latin typeface="Times New Roman" pitchFamily="18" charset="0"/>
              </a:rPr>
              <a:t>there he found it on </a:t>
            </a:r>
            <a:r>
              <a:rPr lang="en-US" sz="2000" dirty="0" smtClean="0">
                <a:latin typeface="Times New Roman" pitchFamily="18" charset="0"/>
              </a:rPr>
              <a:t>quitting </a:t>
            </a:r>
            <a:r>
              <a:rPr lang="en-US" sz="2000" dirty="0">
                <a:latin typeface="Times New Roman" pitchFamily="18" charset="0"/>
              </a:rPr>
              <a:t>his </a:t>
            </a:r>
            <a:r>
              <a:rPr lang="en-US" sz="2000" dirty="0" smtClean="0">
                <a:latin typeface="Times New Roman" pitchFamily="18" charset="0"/>
              </a:rPr>
              <a:t>chamber.	Inquiries were made </a:t>
            </a:r>
            <a:r>
              <a:rPr lang="en-US" sz="2000" dirty="0">
                <a:latin typeface="Times New Roman" pitchFamily="18" charset="0"/>
              </a:rPr>
              <a:t>as to how it got </a:t>
            </a:r>
            <a:r>
              <a:rPr lang="en-US" sz="2000" dirty="0" smtClean="0">
                <a:latin typeface="Times New Roman" pitchFamily="18" charset="0"/>
              </a:rPr>
              <a:t>there</a:t>
            </a:r>
            <a:r>
              <a:rPr lang="en-US" sz="2000" dirty="0">
                <a:latin typeface="Times New Roman" pitchFamily="18" charset="0"/>
              </a:rPr>
              <a:t>; I was obliged to confess, and </a:t>
            </a:r>
            <a:r>
              <a:rPr lang="en-US" sz="2000" dirty="0" smtClean="0">
                <a:latin typeface="Times New Roman" pitchFamily="18" charset="0"/>
              </a:rPr>
              <a:t>in	recompense </a:t>
            </a:r>
            <a:r>
              <a:rPr lang="en-US" sz="2000" dirty="0">
                <a:latin typeface="Times New Roman" pitchFamily="18" charset="0"/>
              </a:rPr>
              <a:t>for my </a:t>
            </a:r>
            <a:r>
              <a:rPr lang="en-US" sz="2000" dirty="0" smtClean="0">
                <a:latin typeface="Times New Roman" pitchFamily="18" charset="0"/>
              </a:rPr>
              <a:t>cowardice </a:t>
            </a:r>
            <a:r>
              <a:rPr lang="en-US" sz="2000" dirty="0">
                <a:latin typeface="Times New Roman" pitchFamily="18" charset="0"/>
              </a:rPr>
              <a:t>and inhumanity was sent out of </a:t>
            </a:r>
            <a:r>
              <a:rPr lang="en-US" sz="2000" dirty="0" smtClean="0">
                <a:latin typeface="Times New Roman" pitchFamily="18" charset="0"/>
              </a:rPr>
              <a:t>the house.	(</a:t>
            </a:r>
            <a:r>
              <a:rPr lang="en-US" sz="2000" dirty="0">
                <a:latin typeface="Times New Roman" pitchFamily="18" charset="0"/>
              </a:rPr>
              <a:t>Bronte 78)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636"/>
            <a:ext cx="3947160" cy="914400"/>
          </a:xfrm>
        </p:spPr>
        <p:txBody>
          <a:bodyPr/>
          <a:lstStyle/>
          <a:p>
            <a:r>
              <a:rPr lang="en-US" dirty="0" smtClean="0"/>
              <a:t>Long Quotes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3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283845"/>
            <a:ext cx="4419600" cy="7239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>
                <a:ea typeface="ヒラギノ角ゴ Pro W3" charset="-128"/>
              </a:rPr>
              <a:t> </a:t>
            </a:r>
            <a:r>
              <a:rPr lang="en-US" sz="4400" dirty="0"/>
              <a:t>Type on white 8.5</a:t>
            </a:r>
            <a:r>
              <a:rPr lang="en-US" altLang="ja-JP" sz="4400" dirty="0"/>
              <a:t>“ x 11“ paper</a:t>
            </a:r>
          </a:p>
          <a:p>
            <a:pPr>
              <a:lnSpc>
                <a:spcPct val="150000"/>
              </a:lnSpc>
              <a:buNone/>
            </a:pPr>
            <a:endParaRPr lang="en-US" sz="4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/>
              <a:t> Double-space everything</a:t>
            </a:r>
          </a:p>
          <a:p>
            <a:pPr>
              <a:lnSpc>
                <a:spcPct val="150000"/>
              </a:lnSpc>
              <a:buNone/>
            </a:pPr>
            <a:endParaRPr lang="en-US" sz="4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/>
              <a:t> Use 12 pt. Times New Roman font (or similar font)</a:t>
            </a:r>
          </a:p>
          <a:p>
            <a:pPr>
              <a:lnSpc>
                <a:spcPct val="150000"/>
              </a:lnSpc>
              <a:buNone/>
            </a:pPr>
            <a:endParaRPr lang="en-US" sz="4400" dirty="0">
              <a:ea typeface="ヒラギノ角ゴ Pro W3" charset="-128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/>
              <a:t> Leave only one space after punctuation</a:t>
            </a:r>
          </a:p>
          <a:p>
            <a:pPr>
              <a:lnSpc>
                <a:spcPct val="150000"/>
              </a:lnSpc>
              <a:buNone/>
            </a:pPr>
            <a:endParaRPr lang="en-US" sz="38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sz="3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636" y="5791200"/>
            <a:ext cx="4937760" cy="914400"/>
          </a:xfrm>
        </p:spPr>
        <p:txBody>
          <a:bodyPr/>
          <a:lstStyle/>
          <a:p>
            <a:r>
              <a:rPr lang="en-US" dirty="0" smtClean="0"/>
              <a:t>MLA Guidelines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381000"/>
            <a:ext cx="358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Set all margins to 1 inch on all sides</a:t>
            </a:r>
          </a:p>
          <a:p>
            <a:pPr>
              <a:lnSpc>
                <a:spcPct val="150000"/>
              </a:lnSpc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Indent the first line of paragraphs one half-inch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Header with page numbers in the upper right corner</a:t>
            </a:r>
          </a:p>
          <a:p>
            <a:pPr marL="342900" indent="-342900">
              <a:lnSpc>
                <a:spcPct val="150000"/>
              </a:lnSpc>
              <a:buFont typeface="Wingdings" charset="2"/>
              <a:buChar char="Ø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italics for titles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7709" y="0"/>
            <a:ext cx="9144000" cy="64008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No title page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Double space everything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In the upper left corner of the 1st page, list your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name, your instructor's name, the course, and date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 Center the paper title (use standard caps but no underlining, italics, quote, or bold)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Create a header in the upper right corner at half inch from the top and one inch from the right of the page (include your last name and page number)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82" y="5791200"/>
            <a:ext cx="7543800" cy="914400"/>
          </a:xfrm>
        </p:spPr>
        <p:txBody>
          <a:bodyPr/>
          <a:lstStyle/>
          <a:p>
            <a:r>
              <a:rPr lang="en-US" dirty="0" smtClean="0"/>
              <a:t>MLA Guidelines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4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1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52400"/>
            <a:ext cx="8839200" cy="4800599"/>
          </a:xfrm>
        </p:spPr>
        <p:txBody>
          <a:bodyPr>
            <a:normAutofit/>
          </a:bodyPr>
          <a:lstStyle/>
          <a:p>
            <a:r>
              <a:rPr lang="en-US" sz="3600" dirty="0"/>
              <a:t>Facts  can be proven to be true</a:t>
            </a:r>
          </a:p>
          <a:p>
            <a:r>
              <a:rPr lang="en-US" sz="3600" dirty="0"/>
              <a:t>Opinions are judgments that people make based on their beliefs</a:t>
            </a:r>
          </a:p>
          <a:p>
            <a:r>
              <a:rPr lang="en-US" sz="3600" dirty="0"/>
              <a:t>Bias is an unfair “slant” that a writer gives to a topic</a:t>
            </a:r>
          </a:p>
          <a:p>
            <a:pPr lvl="1"/>
            <a:r>
              <a:rPr lang="en-US" sz="3600" dirty="0"/>
              <a:t>Try not to use bias in your informational </a:t>
            </a:r>
            <a:r>
              <a:rPr lang="en-US" sz="3600" dirty="0" smtClean="0"/>
              <a:t>writing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876800"/>
            <a:ext cx="8991600" cy="1828800"/>
          </a:xfrm>
        </p:spPr>
        <p:txBody>
          <a:bodyPr/>
          <a:lstStyle/>
          <a:p>
            <a:pPr algn="r"/>
            <a:r>
              <a:rPr lang="en-US" sz="7200" b="1" dirty="0"/>
              <a:t>Facts, Opinions, &amp; Bias</a:t>
            </a:r>
          </a:p>
        </p:txBody>
      </p:sp>
      <p:pic>
        <p:nvPicPr>
          <p:cNvPr id="5122" name="Picture 2" descr="C:\Documents and Settings\jimmi.watson\Local Settings\Temporary Internet Files\Content.IE5\HX9CD11R\MC90031183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87" y="2895600"/>
            <a:ext cx="2140770" cy="173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6096000" cy="2029691"/>
          </a:xfrm>
        </p:spPr>
        <p:txBody>
          <a:bodyPr/>
          <a:lstStyle/>
          <a:p>
            <a:r>
              <a:rPr lang="en-US" sz="3600" dirty="0"/>
              <a:t>S</a:t>
            </a:r>
            <a:r>
              <a:rPr lang="en-US" sz="3600" dirty="0" smtClean="0"/>
              <a:t>omething </a:t>
            </a:r>
            <a:r>
              <a:rPr lang="en-US" sz="3600" dirty="0"/>
              <a:t>you can use to help you write a research paper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958051" y="0"/>
            <a:ext cx="1158240" cy="6858000"/>
          </a:xfrm>
        </p:spPr>
        <p:txBody>
          <a:bodyPr vert="wordArtVert"/>
          <a:lstStyle/>
          <a:p>
            <a:r>
              <a:rPr lang="en-US" sz="4000" dirty="0" smtClean="0"/>
              <a:t>Resource</a:t>
            </a:r>
            <a:endParaRPr lang="en-US" sz="4000" dirty="0"/>
          </a:p>
        </p:txBody>
      </p:sp>
      <p:pic>
        <p:nvPicPr>
          <p:cNvPr id="1026" name="Picture 2" descr="C:\Documents and Settings\jimmi.watson\Local Settings\Temporary Internet Files\Content.IE5\SZGCL69M\MC9004394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1108733"/>
            <a:ext cx="5186206" cy="55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90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8077200" cy="5943600"/>
          </a:xfrm>
        </p:spPr>
        <p:txBody>
          <a:bodyPr>
            <a:normAutofit/>
          </a:bodyPr>
          <a:lstStyle/>
          <a:p>
            <a:r>
              <a:rPr lang="en-US" sz="2800" dirty="0"/>
              <a:t>S</a:t>
            </a:r>
            <a:r>
              <a:rPr lang="en-US" sz="2800" dirty="0" smtClean="0"/>
              <a:t>ource </a:t>
            </a:r>
            <a:r>
              <a:rPr lang="en-US" sz="2800" dirty="0"/>
              <a:t>material that comes directly from the time or person you are researching</a:t>
            </a:r>
          </a:p>
          <a:p>
            <a:r>
              <a:rPr lang="en-US" sz="2800" dirty="0"/>
              <a:t>Primary Sources are more valuable because they are more accurate</a:t>
            </a:r>
          </a:p>
          <a:p>
            <a:r>
              <a:rPr lang="en-US" sz="2800" dirty="0"/>
              <a:t>Examples of Primary Sources:  </a:t>
            </a:r>
          </a:p>
          <a:p>
            <a:pPr lvl="1"/>
            <a:r>
              <a:rPr lang="en-US" sz="2800" dirty="0"/>
              <a:t>Diaries</a:t>
            </a:r>
          </a:p>
          <a:p>
            <a:pPr lvl="1"/>
            <a:r>
              <a:rPr lang="en-US" sz="2800" dirty="0"/>
              <a:t>Autobiographies</a:t>
            </a:r>
          </a:p>
          <a:p>
            <a:pPr lvl="1"/>
            <a:r>
              <a:rPr lang="en-US" sz="2800" dirty="0"/>
              <a:t>Letters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62" y="228600"/>
            <a:ext cx="9144000" cy="914400"/>
          </a:xfrm>
        </p:spPr>
        <p:txBody>
          <a:bodyPr/>
          <a:lstStyle/>
          <a:p>
            <a:pPr algn="ctr"/>
            <a:r>
              <a:rPr lang="en-US" sz="6600" dirty="0" smtClean="0"/>
              <a:t>Primary Source</a:t>
            </a:r>
            <a:endParaRPr lang="en-US" sz="6600" dirty="0"/>
          </a:p>
        </p:txBody>
      </p:sp>
      <p:pic>
        <p:nvPicPr>
          <p:cNvPr id="2050" name="Picture 2" descr="C:\Documents and Settings\jimmi.watson\Local Settings\Temporary Internet Files\Content.IE5\HX9CD11R\MC9004109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662" y="3581400"/>
            <a:ext cx="3648547" cy="294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0"/>
            <a:ext cx="8229600" cy="5486400"/>
          </a:xfrm>
        </p:spPr>
        <p:txBody>
          <a:bodyPr>
            <a:normAutofit/>
          </a:bodyPr>
          <a:lstStyle/>
          <a:p>
            <a:pPr algn="r"/>
            <a:r>
              <a:rPr lang="en-US" sz="2800" dirty="0"/>
              <a:t>Secondary sources – discusses information originally presented elsewhere</a:t>
            </a:r>
          </a:p>
          <a:p>
            <a:pPr algn="r"/>
            <a:r>
              <a:rPr lang="en-US" sz="2800" dirty="0"/>
              <a:t>Examples of Secondary Sources:  </a:t>
            </a:r>
          </a:p>
          <a:p>
            <a:pPr lvl="1" algn="r"/>
            <a:r>
              <a:rPr lang="en-US" sz="2800" dirty="0"/>
              <a:t>Reference books (encyclopedias, dictionaries, atlases)</a:t>
            </a:r>
          </a:p>
          <a:p>
            <a:pPr lvl="1" algn="r"/>
            <a:r>
              <a:rPr lang="en-US" sz="2800" dirty="0"/>
              <a:t>Periodicals/Magazines/Newspapers</a:t>
            </a:r>
          </a:p>
          <a:p>
            <a:pPr lvl="1" algn="r"/>
            <a:r>
              <a:rPr lang="en-US" sz="2800" dirty="0"/>
              <a:t>Textbooks</a:t>
            </a:r>
          </a:p>
          <a:p>
            <a:pPr lvl="1" algn="r"/>
            <a:r>
              <a:rPr lang="en-US" sz="2800" dirty="0"/>
              <a:t>Biographies</a:t>
            </a:r>
          </a:p>
          <a:p>
            <a:pPr lvl="1" algn="r"/>
            <a:r>
              <a:rPr lang="en-US" sz="2800" dirty="0"/>
              <a:t>Web sites</a:t>
            </a:r>
          </a:p>
          <a:p>
            <a:pPr lvl="1" algn="r"/>
            <a:r>
              <a:rPr lang="en-US" sz="2800" dirty="0"/>
              <a:t>Videos</a:t>
            </a:r>
          </a:p>
          <a:p>
            <a:pPr algn="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842606">
            <a:off x="-385562" y="4786770"/>
            <a:ext cx="5568443" cy="914400"/>
          </a:xfrm>
        </p:spPr>
        <p:txBody>
          <a:bodyPr/>
          <a:lstStyle/>
          <a:p>
            <a:pPr algn="ctr"/>
            <a:r>
              <a:rPr lang="en-US" dirty="0" smtClean="0"/>
              <a:t>Secondary Source</a:t>
            </a:r>
            <a:endParaRPr lang="en-US" dirty="0"/>
          </a:p>
        </p:txBody>
      </p:sp>
      <p:pic>
        <p:nvPicPr>
          <p:cNvPr id="3074" name="Picture 2" descr="C:\Documents and Settings\jimmi.watson\Local Settings\Temporary Internet Files\Content.IE5\BKHWGW7H\MC9002804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71800"/>
            <a:ext cx="3225296" cy="32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5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5715000"/>
          </a:xfrm>
        </p:spPr>
        <p:txBody>
          <a:bodyPr>
            <a:normAutofit/>
          </a:bodyPr>
          <a:lstStyle/>
          <a:p>
            <a:r>
              <a:rPr lang="en-US" sz="2800" dirty="0"/>
              <a:t>Print sources - </a:t>
            </a:r>
          </a:p>
          <a:p>
            <a:pPr lvl="1"/>
            <a:r>
              <a:rPr lang="en-US" sz="2800" dirty="0"/>
              <a:t>Secondary sources should be newly printed (5-10 years or less)</a:t>
            </a:r>
          </a:p>
          <a:p>
            <a:pPr lvl="1"/>
            <a:r>
              <a:rPr lang="en-US" sz="2800" dirty="0" smtClean="0"/>
              <a:t>Who </a:t>
            </a:r>
            <a:r>
              <a:rPr lang="en-US" sz="2800" dirty="0"/>
              <a:t>wrote the book/article?</a:t>
            </a:r>
          </a:p>
          <a:p>
            <a:pPr lvl="1"/>
            <a:r>
              <a:rPr lang="en-US" sz="2800" dirty="0"/>
              <a:t>Why did they write the book/article?</a:t>
            </a:r>
          </a:p>
          <a:p>
            <a:r>
              <a:rPr lang="en-US" sz="2800" dirty="0"/>
              <a:t>Online Sources –</a:t>
            </a:r>
          </a:p>
          <a:p>
            <a:pPr lvl="1"/>
            <a:r>
              <a:rPr lang="en-US" sz="2800" dirty="0"/>
              <a:t>What person or organization made and maintains the website?</a:t>
            </a:r>
          </a:p>
          <a:p>
            <a:pPr lvl="1"/>
            <a:r>
              <a:rPr lang="en-US" sz="2800" dirty="0"/>
              <a:t>What is the purpose of the site?</a:t>
            </a:r>
          </a:p>
          <a:p>
            <a:pPr lvl="1"/>
            <a:r>
              <a:rPr lang="en-US" sz="2800" dirty="0"/>
              <a:t>When was the site updated?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920154"/>
            <a:ext cx="7543800" cy="914400"/>
          </a:xfrm>
        </p:spPr>
        <p:txBody>
          <a:bodyPr/>
          <a:lstStyle/>
          <a:p>
            <a:pPr algn="ctr"/>
            <a:r>
              <a:rPr lang="en-US" sz="7200" dirty="0" smtClean="0"/>
              <a:t>Reliable Source</a:t>
            </a:r>
            <a:endParaRPr lang="en-US" sz="7200" dirty="0"/>
          </a:p>
        </p:txBody>
      </p:sp>
      <p:pic>
        <p:nvPicPr>
          <p:cNvPr id="4098" name="Picture 2" descr="C:\Program Files\Microsoft Office\MEDIA\CAGCAT10\j02788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5108"/>
            <a:ext cx="2200656" cy="21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5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"/>
            <a:ext cx="8963026" cy="312420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steal and pass off (the ideas or words of another) as one's own</a:t>
            </a:r>
          </a:p>
          <a:p>
            <a:r>
              <a:rPr lang="en-US" dirty="0" smtClean="0"/>
              <a:t>To </a:t>
            </a:r>
            <a:r>
              <a:rPr lang="en-US" dirty="0"/>
              <a:t>use (another's production) without crediting the source</a:t>
            </a:r>
          </a:p>
          <a:p>
            <a:r>
              <a:rPr lang="en-US" dirty="0" smtClean="0"/>
              <a:t>To </a:t>
            </a:r>
            <a:r>
              <a:rPr lang="en-US" dirty="0"/>
              <a:t>present as new and original an idea or product derived from an existing source</a:t>
            </a:r>
          </a:p>
          <a:p>
            <a:r>
              <a:rPr lang="en-US" dirty="0"/>
              <a:t>In other words, plagiarism is an act of fraud. It involves both stealing someone else's work and lying about it afterward.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8824917">
            <a:off x="-517076" y="3709338"/>
            <a:ext cx="5540805" cy="135664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8000" b="1" dirty="0" smtClean="0"/>
              <a:t>Plagiarism</a:t>
            </a:r>
            <a:endParaRPr lang="en-US" b="1" dirty="0"/>
          </a:p>
        </p:txBody>
      </p:sp>
      <p:pic>
        <p:nvPicPr>
          <p:cNvPr id="1026" name="Picture 2" descr="http://faculty.frostburg.edu/educ/mcushall/My%20TaskStream%20Work/file_attachments/2009/4/27/folio/7383467_cheating-on-t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854" y="3276600"/>
            <a:ext cx="5034172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0" y="2133600"/>
            <a:ext cx="6324600" cy="4495799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urning </a:t>
            </a:r>
            <a:r>
              <a:rPr lang="en-US" dirty="0"/>
              <a:t>in someone else's work as your own</a:t>
            </a:r>
          </a:p>
          <a:p>
            <a:r>
              <a:rPr lang="en-US" dirty="0" smtClean="0"/>
              <a:t>Copying </a:t>
            </a:r>
            <a:r>
              <a:rPr lang="en-US" dirty="0"/>
              <a:t>words or ideas from someone else without giving credit</a:t>
            </a:r>
          </a:p>
          <a:p>
            <a:r>
              <a:rPr lang="en-US" dirty="0" smtClean="0"/>
              <a:t>Failing </a:t>
            </a:r>
            <a:r>
              <a:rPr lang="en-US" dirty="0"/>
              <a:t>to put a quotation in quotation marks</a:t>
            </a:r>
          </a:p>
          <a:p>
            <a:r>
              <a:rPr lang="en-US" dirty="0" smtClean="0"/>
              <a:t>Giving </a:t>
            </a:r>
            <a:r>
              <a:rPr lang="en-US" dirty="0"/>
              <a:t>incorrect information about the source of a quotation</a:t>
            </a:r>
          </a:p>
          <a:p>
            <a:r>
              <a:rPr lang="en-US" dirty="0" smtClean="0"/>
              <a:t>Changing </a:t>
            </a:r>
            <a:r>
              <a:rPr lang="en-US" dirty="0"/>
              <a:t>words but copying the sentence structure of a source without giving credit</a:t>
            </a:r>
          </a:p>
          <a:p>
            <a:r>
              <a:rPr lang="en-US" dirty="0" smtClean="0"/>
              <a:t>Copying </a:t>
            </a:r>
            <a:r>
              <a:rPr lang="en-US" dirty="0"/>
              <a:t>so many words or ideas from a source that it makes up the majority of your work, whether you give credit or not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7543800" cy="1524000"/>
          </a:xfrm>
        </p:spPr>
        <p:txBody>
          <a:bodyPr/>
          <a:lstStyle/>
          <a:p>
            <a:r>
              <a:rPr lang="en-US" b="1" dirty="0"/>
              <a:t>All of the following are considered plagiarism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26670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5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9308" y="1219200"/>
            <a:ext cx="8229600" cy="1371600"/>
          </a:xfrm>
        </p:spPr>
        <p:txBody>
          <a:bodyPr/>
          <a:lstStyle/>
          <a:p>
            <a:r>
              <a:rPr lang="en-US" sz="4000" dirty="0" smtClean="0"/>
              <a:t>Works </a:t>
            </a:r>
            <a:r>
              <a:rPr lang="en-US" sz="4000" dirty="0"/>
              <a:t>Cited - the last page of your informational piece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228600"/>
            <a:ext cx="6553200" cy="914400"/>
          </a:xfrm>
        </p:spPr>
        <p:txBody>
          <a:bodyPr/>
          <a:lstStyle/>
          <a:p>
            <a:pPr algn="r"/>
            <a:r>
              <a:rPr lang="en-US" sz="7200" dirty="0" smtClean="0"/>
              <a:t>Citing Sources</a:t>
            </a:r>
            <a:endParaRPr lang="en-US" sz="7200" dirty="0"/>
          </a:p>
        </p:txBody>
      </p:sp>
      <p:pic>
        <p:nvPicPr>
          <p:cNvPr id="6146" name="Picture 2" descr="C:\Documents and Settings\jimmi.watson\Local Settings\Temporary Internet Files\Content.IE5\HX9CD11R\MC90023443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834" y="2362200"/>
            <a:ext cx="6175440" cy="420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98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33267</TotalTime>
  <Words>829</Words>
  <Application>Microsoft Office PowerPoint</Application>
  <PresentationFormat>On-screen Show (4:3)</PresentationFormat>
  <Paragraphs>110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Research Skills</vt:lpstr>
      <vt:lpstr>Facts, Opinions, &amp; Bias</vt:lpstr>
      <vt:lpstr>Resource</vt:lpstr>
      <vt:lpstr>Primary Source</vt:lpstr>
      <vt:lpstr>Secondary Source</vt:lpstr>
      <vt:lpstr>Reliable Source</vt:lpstr>
      <vt:lpstr> Plagiarism</vt:lpstr>
      <vt:lpstr>All of the following are considered plagiarism:</vt:lpstr>
      <vt:lpstr>Citing Sources</vt:lpstr>
      <vt:lpstr>PowerPoint Presentation</vt:lpstr>
      <vt:lpstr>PowerPoint Presentation</vt:lpstr>
      <vt:lpstr>PowerPoint Presentation</vt:lpstr>
      <vt:lpstr>In Text Citations</vt:lpstr>
      <vt:lpstr>PowerPoint Presentation</vt:lpstr>
      <vt:lpstr>PowerPoint Presentation</vt:lpstr>
      <vt:lpstr>Long Quotes</vt:lpstr>
      <vt:lpstr>MLA Guidelines</vt:lpstr>
      <vt:lpstr>MLA Guidelines </vt:lpstr>
      <vt:lpstr>PowerPoint Presentation</vt:lpstr>
    </vt:vector>
  </TitlesOfParts>
  <Company>Garrard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Skills</dc:title>
  <dc:creator>WATSON,JIMMI</dc:creator>
  <cp:lastModifiedBy>Watson, Jimmi L</cp:lastModifiedBy>
  <cp:revision>19</cp:revision>
  <cp:lastPrinted>2012-11-30T18:19:11Z</cp:lastPrinted>
  <dcterms:created xsi:type="dcterms:W3CDTF">2012-11-27T15:01:26Z</dcterms:created>
  <dcterms:modified xsi:type="dcterms:W3CDTF">2014-09-25T12:18:56Z</dcterms:modified>
</cp:coreProperties>
</file>