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heme/themeOverride14.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1" r:id="rId3"/>
    <p:sldId id="272" r:id="rId4"/>
    <p:sldId id="274" r:id="rId5"/>
    <p:sldId id="27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41289-6198-4F80-A844-13CF8E5170C3}" type="datetimeFigureOut">
              <a:rPr lang="en-US" smtClean="0"/>
              <a:t>11/30/2016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81DC3E-A952-4FB0-8A9D-FA36709AC192}" type="slidenum">
              <a:rPr lang="en-US" smtClean="0"/>
              <a:t>‹#›</a:t>
            </a:fld>
            <a:endParaRPr lang="en-US"/>
          </a:p>
        </p:txBody>
      </p:sp>
    </p:spTree>
    <p:extLst>
      <p:ext uri="{BB962C8B-B14F-4D97-AF65-F5344CB8AC3E}">
        <p14:creationId xmlns:p14="http://schemas.microsoft.com/office/powerpoint/2010/main" val="1678216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BC53C-A620-49A9-8352-016C2851E9CC}"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353849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85F19187-E09D-4D45-9093-0F1D2B668788}" type="slidenum">
              <a:rPr lang="en-US" altLang="en-US" sz="1200"/>
              <a:pPr/>
              <a:t>13</a:t>
            </a:fld>
            <a:endParaRPr lang="en-US" altLang="en-US" sz="120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There is no formula for deciding whether a site is “credible” or not, although answering a set of questions may help you to better understand whether a given site is what you’re looking for. But be wary: a site that has an author, is updated often, that looks professional, and is sponsored by an organization could still be full of information that’s not helpful for your project. Use common sense and don’t rely on static credibility measures.</a:t>
            </a:r>
          </a:p>
          <a:p>
            <a:pPr eaLnBrk="1" hangingPunct="1"/>
            <a:endParaRPr lang="en-US" altLang="en-US" smtClean="0"/>
          </a:p>
          <a:p>
            <a:pPr eaLnBrk="1" hangingPunct="1"/>
            <a:r>
              <a:rPr lang="en-US" altLang="en-US" smtClean="0"/>
              <a:t>Some questions you should consider when evaluating the usefulness of a site:</a:t>
            </a:r>
          </a:p>
          <a:p>
            <a:pPr lvl="1" eaLnBrk="1" hangingPunct="1"/>
            <a:r>
              <a:rPr lang="en-US" altLang="en-US" smtClean="0"/>
              <a:t>-What is the purpose of the site? (Is it a blog? A product site? The web-page of a non-profit organization?)</a:t>
            </a:r>
          </a:p>
          <a:p>
            <a:pPr lvl="1" eaLnBrk="1" hangingPunct="1"/>
            <a:r>
              <a:rPr lang="en-US" altLang="en-US" smtClean="0"/>
              <a:t>-Who is responsible for the site? (Who wrote it? What is the sponsoring organization? Is it the work of an individual, a corporation, or an organization, etc.?)</a:t>
            </a:r>
          </a:p>
          <a:p>
            <a:pPr lvl="1" eaLnBrk="1" hangingPunct="1"/>
            <a:r>
              <a:rPr lang="en-US" altLang="en-US" smtClean="0"/>
              <a:t>-When was it last updated? </a:t>
            </a:r>
          </a:p>
          <a:p>
            <a:pPr lvl="1" eaLnBrk="1" hangingPunct="1"/>
            <a:r>
              <a:rPr lang="en-US" altLang="en-US" smtClean="0"/>
              <a:t>-Do other sources corroborate the information on the site? Do the other sources you’ve found seem to agree with the site in question? </a:t>
            </a:r>
          </a:p>
          <a:p>
            <a:pPr lvl="1" eaLnBrk="1" hangingPunct="1"/>
            <a:endParaRPr lang="en-US" altLang="en-US" smtClean="0"/>
          </a:p>
          <a:p>
            <a:pPr lvl="1"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44B7FF8E-227D-4711-BDAE-5B666A648BF1}" type="slidenum">
              <a:rPr lang="en-US" altLang="en-US" sz="1200"/>
              <a:pPr/>
              <a:t>14</a:t>
            </a:fld>
            <a:endParaRPr lang="en-US" altLang="en-US" sz="120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smtClean="0"/>
              <a:t>But how do you figure out who is responsible for a web site, or what its purpose is? Sometimes figuring these things out can be tricky, because websites can be misleading about their purpose. Take several moments to carefully look over a site. Don’t take what any site says at face value. </a:t>
            </a:r>
          </a:p>
          <a:p>
            <a:pPr eaLnBrk="1" hangingPunct="1"/>
            <a:endParaRPr lang="en-US" altLang="en-US" sz="1000" smtClean="0"/>
          </a:p>
          <a:p>
            <a:pPr eaLnBrk="1" hangingPunct="1"/>
            <a:r>
              <a:rPr lang="en-US" altLang="en-US" sz="1000" smtClean="0"/>
              <a:t>Some strategies:</a:t>
            </a:r>
          </a:p>
          <a:p>
            <a:pPr eaLnBrk="1" hangingPunct="1"/>
            <a:r>
              <a:rPr lang="en-US" altLang="en-US" sz="1000" smtClean="0"/>
              <a:t>-Pay attention to the tone and the kind of language used. Is it informal? Is it exaggerated or sensational? (Is it written like a tabloid cover?) Does the language appeal to the emotions?</a:t>
            </a:r>
          </a:p>
          <a:p>
            <a:pPr eaLnBrk="1" hangingPunct="1"/>
            <a:r>
              <a:rPr lang="en-US" altLang="en-US" sz="1000" smtClean="0"/>
              <a:t>-What kind of assumptions does the page make? Does the page make generalizations that oversimplify the matter? Does the page clearly explain where its information came from?</a:t>
            </a:r>
          </a:p>
          <a:p>
            <a:pPr eaLnBrk="1" hangingPunct="1"/>
            <a:r>
              <a:rPr lang="en-US" altLang="en-US" sz="1000" smtClean="0"/>
              <a:t>-Does the site seem to be selling something? (Note that there is a difference between sites that have outside advertising on them, and sites whose purpose is to promote a product.)</a:t>
            </a:r>
          </a:p>
          <a:p>
            <a:pPr eaLnBrk="1" hangingPunct="1"/>
            <a:r>
              <a:rPr lang="en-US" altLang="en-US" sz="1000" smtClean="0"/>
              <a:t>-Is the site trying to convince users to adopt a certain opinion? (Does the site seem one-sided? Does it acknowledge other perspectives?)</a:t>
            </a:r>
          </a:p>
          <a:p>
            <a:pPr eaLnBrk="1" hangingPunct="1"/>
            <a:r>
              <a:rPr lang="en-US" altLang="en-US" sz="1000" smtClean="0"/>
              <a:t>-Look for a copyright notice (usually found at the bottom of the page), note who the copyright belongs to, and do a quick search about that individual/organization. This can help you determine who is responsible for the page.</a:t>
            </a:r>
          </a:p>
          <a:p>
            <a:pPr eaLnBrk="1" hangingPunct="1"/>
            <a:r>
              <a:rPr lang="en-US" altLang="en-US" sz="1000" smtClean="0"/>
              <a:t>-What other sites does the site in question link to? Which, if any, other sources does the site reference? Do these links and sources seem to be trustworthy?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9765AC48-CC34-4B5A-AA5E-4A7B584DCBF3}" type="slidenum">
              <a:rPr lang="en-US" altLang="en-US" sz="1200"/>
              <a:pPr/>
              <a:t>15</a:t>
            </a:fld>
            <a:endParaRPr lang="en-US" alt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Domain name extensions used to be a fairly reliable strategy for determining the credibility of a website. This is no longer the case. Anyone can register .com, .net, .org domain names, meaning that a .org extension does not mean that the site belongs to a legitimate organization, or that the information presented is guaranteed to be valid. While it’s true that .edu and .gov can only be used by educational institutions and governmental institutions, this doesn’t mean that information found at a .gov or .edu is reliable: for example, many universities offer students and faculty web space, and users may post information that is not correct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E7CF5F57-DA0A-41D2-B0E6-24C2CD055C6D}" type="slidenum">
              <a:rPr lang="en-US" altLang="en-US" sz="1200"/>
              <a:pPr/>
              <a:t>16</a:t>
            </a:fld>
            <a:endParaRPr lang="en-US" alt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Don’t rely on the way a website looks to determine whether it’s a good source of information. Although a bad design might be more likely to indicate an individual with a personal website, free well-designed templates are becoming increasingly common and accessible. Organizations with biases that might not be helpful to a project can also simply pay a web designer to make a site look professional.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1FE69C88-2960-454A-BFC0-5C12F3E263BE}" type="slidenum">
              <a:rPr lang="en-US" altLang="en-US" sz="1200"/>
              <a:pPr/>
              <a:t>17</a:t>
            </a:fld>
            <a:endParaRPr lang="en-US" altLang="en-US" sz="120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Wikipedia articles often come up as one of the first results in a search engine for many topics. Instructors differ about whether Wikipedia is a valid source that can be cited, so make sure you know your instructors’ policies.</a:t>
            </a:r>
          </a:p>
          <a:p>
            <a:pPr eaLnBrk="1" hangingPunct="1"/>
            <a:endParaRPr lang="en-US" altLang="en-US" smtClean="0"/>
          </a:p>
          <a:p>
            <a:pPr eaLnBrk="1" hangingPunct="1"/>
            <a:r>
              <a:rPr lang="en-US" altLang="en-US" smtClean="0"/>
              <a:t>Although Wikipedia may not be fully accepted as a citable source in academic projects, it can still be a useful online research tool. It can be helpful for getting a general overview of a topic that can then guide later research. It can also be help generate ideas and angles on a topic that you might not have been aware of. Many Wikipedia articles also contain extensive sources and external links at the end of the article. Even if you cannot cite a Wikipedia article, the bibliography and external links at the end of an article might lead you to a source that might be helpful to your project and considered acceptable for academic projects.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679973E0-F18E-45A7-A4CB-54B4A2799061}" type="slidenum">
              <a:rPr lang="en-US" altLang="en-US" sz="1200"/>
              <a:pPr/>
              <a:t>18</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655A5651-78EA-4DD8-928B-C971ADAE1AD3}" type="slidenum">
              <a:rPr lang="en-US" altLang="en-US" sz="1200">
                <a:solidFill>
                  <a:prstClr val="black"/>
                </a:solidFill>
              </a:rPr>
              <a:pPr/>
              <a:t>3</a:t>
            </a:fld>
            <a:endParaRPr lang="en-US" altLang="en-US" sz="1200">
              <a:solidFill>
                <a:prstClr val="black"/>
              </a:solidFill>
            </a:endParaRPr>
          </a:p>
        </p:txBody>
      </p:sp>
      <p:sp>
        <p:nvSpPr>
          <p:cNvPr id="21507" name="Rectangle 2"/>
          <p:cNvSpPr>
            <a:spLocks noChangeArrowheads="1" noTextEdit="1"/>
          </p:cNvSpPr>
          <p:nvPr>
            <p:ph type="sldImg"/>
          </p:nvPr>
        </p:nvSpPr>
        <p:spPr>
          <a:xfrm>
            <a:off x="381000" y="685800"/>
            <a:ext cx="6096000" cy="34290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 number of differences exist between information published on the Internet and information published using traditional print methods. Although there are exceptions to these observations, in general these guidelines hold true of web and print sources.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CCF0A84B-BC4F-4642-9704-38C2002623B4}" type="slidenum">
              <a:rPr lang="en-US" altLang="en-US" sz="1200"/>
              <a:pPr/>
              <a:t>6</a:t>
            </a:fld>
            <a:endParaRPr lang="en-US" altLang="en-US" sz="120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Because each search engine is coded differently, and told to follow different “rules” for retrieving and listing, different search engines might return different results in a different order. This is why it’s often a good idea to try a search in multiple search engines—you might find something using one search engine that another one missed.</a:t>
            </a:r>
          </a:p>
          <a:p>
            <a:pPr eaLnBrk="1" hangingPunct="1"/>
            <a:endParaRPr lang="en-US" altLang="en-US" smtClean="0"/>
          </a:p>
          <a:p>
            <a:pPr eaLnBrk="1" hangingPunct="1"/>
            <a:r>
              <a:rPr lang="en-US" altLang="en-US" smtClean="0"/>
              <a:t>Some search engines also include results that are paid advertising, so it’s wise to look at the results carefully to determine which results are normal and which are paid results.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CA391CD5-549B-474D-B2C7-B5B0743D4F5B}" type="slidenum">
              <a:rPr lang="en-US" altLang="en-US" sz="1200"/>
              <a:pPr/>
              <a:t>7</a:t>
            </a:fld>
            <a:endParaRPr lang="en-US" alt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conducting a search online, it pays to be creative. Before you start, you might consider brainstorming about words and phrases that could be associated with your project. You might also consider making a list of different kinds of information that might be helpful to your project—for example, you might need information about the number of dining halls in the United States, as well as nutritional information about the food served in dining halls. These two angles would probably need at least two different searches. </a:t>
            </a:r>
          </a:p>
          <a:p>
            <a:pPr eaLnBrk="1" hangingPunct="1"/>
            <a:endParaRPr lang="en-US" altLang="en-US" smtClean="0"/>
          </a:p>
          <a:p>
            <a:pPr eaLnBrk="1" hangingPunct="1"/>
            <a:r>
              <a:rPr lang="en-US" altLang="en-US" smtClean="0"/>
              <a:t>Because you will most likely find a large volume of information, it’s a good idea to keep notes or bookmarks of sites that seem particularly helpful. When going through pages and pages of results, it’s easy to forget which pages were the most helpful.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A1F2276A-20CA-4BF6-8F5D-5B009F2C8ABD}" type="slidenum">
              <a:rPr lang="en-US" altLang="en-US" sz="1200"/>
              <a:pPr/>
              <a:t>8</a:t>
            </a:fld>
            <a:endParaRPr lang="en-US" alt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There are several strategies for using search terms that will help you find the most useful sources for a project. </a:t>
            </a:r>
          </a:p>
          <a:p>
            <a:pPr eaLnBrk="1" hangingPunct="1"/>
            <a:endParaRPr lang="en-US" altLang="en-US" smtClean="0"/>
          </a:p>
          <a:p>
            <a:pPr eaLnBrk="1" hangingPunct="1"/>
            <a:r>
              <a:rPr lang="en-US" altLang="en-US" smtClean="0"/>
              <a:t>One highly helpful strategy is to do multiple searches using different terms, and different combinations of terms. Think about it this way: some writers might use the term “dining hall” when writing about the quality of on-campus food, while other writers might have used the term “campus food service.” If you only did a search using the term “dining hall,” you’d miss all the content that only used the term “campus food service.” As you look through your results, you might come across terms used by writers that would help you in your search. Be alert for terms that might help you find new results. </a:t>
            </a:r>
          </a:p>
          <a:p>
            <a:pPr eaLnBrk="1" hangingPunct="1"/>
            <a:endParaRPr lang="en-US" altLang="en-US" smtClean="0"/>
          </a:p>
          <a:p>
            <a:pPr eaLnBrk="1" hangingPunct="1"/>
            <a:r>
              <a:rPr lang="en-US" altLang="en-US" smtClean="0"/>
              <a:t>If you get too many results in a search, it might be helpful to make your search terms more specific. For example, if you’re writing about the quality of dining halls in Indiana, you might want to use “Midwest university dining hall” instead of just “dining hall.” “Midwest university dining hall” is more likely to return content about university dining halls, while just “dining hall” is more likely to include results about elementary dining halls all over the world, which are irrelevant to your project.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F2DDEEC0-0608-411B-8D2E-91A7CC01BC0B}" type="slidenum">
              <a:rPr lang="en-US" altLang="en-US" sz="1200"/>
              <a:pPr/>
              <a:t>9</a:t>
            </a:fld>
            <a:endParaRPr lang="en-US" altLang="en-US" sz="120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Boolean operators are useful for tailoring search terms to get the type of results you want. Boolean operators are one-word connectors that are placed between keywords or keyphrases in a search.</a:t>
            </a:r>
          </a:p>
          <a:p>
            <a:pPr eaLnBrk="1" hangingPunct="1"/>
            <a:endParaRPr lang="en-US" altLang="en-US" smtClean="0"/>
          </a:p>
          <a:p>
            <a:pPr eaLnBrk="1" hangingPunct="1"/>
            <a:r>
              <a:rPr lang="en-US" altLang="en-US" smtClean="0"/>
              <a:t>Using AND will find pages that include all of the search terms used. For example, “dining hall” AND “student workers” will return pages that include the phrases “dining hall” and “student workers”</a:t>
            </a:r>
          </a:p>
          <a:p>
            <a:pPr eaLnBrk="1" hangingPunct="1"/>
            <a:endParaRPr lang="en-US" altLang="en-US" smtClean="0"/>
          </a:p>
          <a:p>
            <a:pPr eaLnBrk="1" hangingPunct="1"/>
            <a:r>
              <a:rPr lang="en-US" altLang="en-US" smtClean="0"/>
              <a:t>OR will find pages that include pages that include at least one of the search terms. For example, “dining hall” OR “cafeteria” OR “campus food service.” OR is useful for expanding search results if there aren’t enough using just one term, and for when there are multiple terms that might be used to describe a subject. </a:t>
            </a:r>
          </a:p>
          <a:p>
            <a:pPr lvl="1" eaLnBrk="1" hangingPunct="1"/>
            <a:r>
              <a:rPr lang="en-US" altLang="en-US" smtClean="0"/>
              <a:t> </a:t>
            </a:r>
          </a:p>
          <a:p>
            <a:pPr eaLnBrk="1" hangingPunct="1"/>
            <a:r>
              <a:rPr lang="en-US" altLang="en-US" smtClean="0"/>
              <a:t>NOT excludes pages that include the second phrase listed. For example, Henry VII NOT Shakespeare would be useful if you wanted to find content about Henry VIII the historical king, but not the Shakespeare play by the same name. NOT is useful for limiting results when there are too many. </a:t>
            </a:r>
          </a:p>
          <a:p>
            <a:pPr eaLnBrk="1" hangingPunct="1"/>
            <a:endParaRPr lang="en-US" altLang="en-US" smtClean="0"/>
          </a:p>
          <a:p>
            <a:pPr eaLnBrk="1" hangingPunct="1"/>
            <a:r>
              <a:rPr lang="en-US" altLang="en-US" smtClean="0"/>
              <a:t>Most search engines have more advanced search options in addition to Boolean operators, so keep your eyes option for “advanced” search options in the search engines you use.</a:t>
            </a:r>
          </a:p>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E9CDCDE4-125C-41E4-A542-C70479FCE92A}" type="slidenum">
              <a:rPr lang="en-US" altLang="en-US" sz="1200"/>
              <a:pPr/>
              <a:t>10</a:t>
            </a:fld>
            <a:endParaRPr lang="en-US" alt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Putting quotations marks around multiple word phrases can be helpful if you want to find an exact phrase. It can also be helpful in weeding out unrelated content. For example, entering dining hall without quotation marks might return a page with the phrase, “as I was dining, I heard a noise coming from the hall, ” while entering “dining hall” in quotation marks will only return pages in which the words “dining” and “hall” appear next to each other. Quotation marks can help limit the results of a search.</a:t>
            </a:r>
          </a:p>
          <a:p>
            <a:pPr lvl="1"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B0605FE0-4426-4A3D-A004-329BAB120DC4}" type="slidenum">
              <a:rPr lang="en-US" altLang="en-US" sz="1200"/>
              <a:pPr/>
              <a:t>11</a:t>
            </a:fld>
            <a:endParaRPr lang="en-US" altLang="en-US" sz="120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Even if you have used search terms wisely and effectively, there will inevitably be results that are not appropriate for your project. Strategies for evaluating the content you find will help you determine which content is helpful and which isn’t.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charset="-128"/>
              </a:defRPr>
            </a:lvl1pPr>
            <a:lvl2pPr marL="37931725" indent="-37474525">
              <a:defRPr sz="2400" b="1">
                <a:solidFill>
                  <a:schemeClr val="tx1"/>
                </a:solidFill>
                <a:latin typeface="Arial" charset="0"/>
                <a:ea typeface="ＭＳ Ｐゴシック" charset="-128"/>
              </a:defRPr>
            </a:lvl2pPr>
            <a:lvl3pPr>
              <a:defRPr sz="2400" b="1">
                <a:solidFill>
                  <a:schemeClr val="tx1"/>
                </a:solidFill>
                <a:latin typeface="Arial" charset="0"/>
                <a:ea typeface="ＭＳ Ｐゴシック" charset="-128"/>
              </a:defRPr>
            </a:lvl3pPr>
            <a:lvl4pPr>
              <a:defRPr sz="2400" b="1">
                <a:solidFill>
                  <a:schemeClr val="tx1"/>
                </a:solidFill>
                <a:latin typeface="Arial" charset="0"/>
                <a:ea typeface="ＭＳ Ｐゴシック" charset="-128"/>
              </a:defRPr>
            </a:lvl4pPr>
            <a:lvl5pPr>
              <a:defRPr sz="2400" b="1">
                <a:solidFill>
                  <a:schemeClr val="tx1"/>
                </a:solidFill>
                <a:latin typeface="Arial" charset="0"/>
                <a:ea typeface="ＭＳ Ｐゴシック" charset="-128"/>
              </a:defRPr>
            </a:lvl5pPr>
            <a:lvl6pPr marL="457200" eaLnBrk="0" fontAlgn="base" hangingPunct="0">
              <a:spcBef>
                <a:spcPct val="0"/>
              </a:spcBef>
              <a:spcAft>
                <a:spcPct val="0"/>
              </a:spcAft>
              <a:defRPr sz="2400" b="1">
                <a:solidFill>
                  <a:schemeClr val="tx1"/>
                </a:solidFill>
                <a:latin typeface="Arial" charset="0"/>
                <a:ea typeface="ＭＳ Ｐゴシック" charset="-128"/>
              </a:defRPr>
            </a:lvl6pPr>
            <a:lvl7pPr marL="914400" eaLnBrk="0" fontAlgn="base" hangingPunct="0">
              <a:spcBef>
                <a:spcPct val="0"/>
              </a:spcBef>
              <a:spcAft>
                <a:spcPct val="0"/>
              </a:spcAft>
              <a:defRPr sz="2400" b="1">
                <a:solidFill>
                  <a:schemeClr val="tx1"/>
                </a:solidFill>
                <a:latin typeface="Arial" charset="0"/>
                <a:ea typeface="ＭＳ Ｐゴシック" charset="-128"/>
              </a:defRPr>
            </a:lvl7pPr>
            <a:lvl8pPr marL="1371600" eaLnBrk="0" fontAlgn="base" hangingPunct="0">
              <a:spcBef>
                <a:spcPct val="0"/>
              </a:spcBef>
              <a:spcAft>
                <a:spcPct val="0"/>
              </a:spcAft>
              <a:defRPr sz="2400" b="1">
                <a:solidFill>
                  <a:schemeClr val="tx1"/>
                </a:solidFill>
                <a:latin typeface="Arial" charset="0"/>
                <a:ea typeface="ＭＳ Ｐゴシック" charset="-128"/>
              </a:defRPr>
            </a:lvl8pPr>
            <a:lvl9pPr marL="1828800" eaLnBrk="0" fontAlgn="base" hangingPunct="0">
              <a:spcBef>
                <a:spcPct val="0"/>
              </a:spcBef>
              <a:spcAft>
                <a:spcPct val="0"/>
              </a:spcAft>
              <a:defRPr sz="2400" b="1">
                <a:solidFill>
                  <a:schemeClr val="tx1"/>
                </a:solidFill>
                <a:latin typeface="Arial" charset="0"/>
                <a:ea typeface="ＭＳ Ｐゴシック" charset="-128"/>
              </a:defRPr>
            </a:lvl9pPr>
          </a:lstStyle>
          <a:p>
            <a:fld id="{F8E8F3FF-C858-4C7D-8D9D-8D63E529C09B}" type="slidenum">
              <a:rPr lang="en-US" altLang="en-US" sz="1200"/>
              <a:pPr/>
              <a:t>12</a:t>
            </a:fld>
            <a:endParaRPr lang="en-US" altLang="en-US" sz="120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Knowing what type of content you’re looking for will help you decide which results are helpful. Evaluating online content is not a simple matter of deciding what content is “credible” and which is “not credible,” although credibility is an important consideration. You might be writing a paper that analyzes different viewpoints on an issue, in which case a source that might be “not credible” for another purpose because it is too opinionated might be perfectly acceptable here. On the other hand, a highly opinionated piece might not be the right thing for a different project, or even for a different part of the same project. Know what you’re looking for—these are just some examples of the types of content you might need.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668399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260167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3267907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1478540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645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309660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25280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205595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4226425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164669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368211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5179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319005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BA66723D-BCFD-45B4-88C1-147F1DB11F07}" type="datetimeFigureOut">
              <a:rPr lang="en-US" smtClean="0">
                <a:solidFill>
                  <a:prstClr val="white"/>
                </a:solidFill>
              </a:rPr>
              <a:pPr/>
              <a:t>11/29/2016</a:t>
            </a:fld>
            <a:endParaRPr lang="en-US">
              <a:solidFill>
                <a:prstClr val="white"/>
              </a:solidFill>
            </a:endParaRPr>
          </a:p>
        </p:txBody>
      </p:sp>
      <p:sp>
        <p:nvSpPr>
          <p:cNvPr id="6" name="Footer Placeholder 5"/>
          <p:cNvSpPr>
            <a:spLocks noGrp="1"/>
          </p:cNvSpPr>
          <p:nvPr>
            <p:ph type="ftr" sz="quarter" idx="11"/>
          </p:nvPr>
        </p:nvSpPr>
        <p:spPr>
          <a:xfrm>
            <a:off x="442797" y="6041363"/>
            <a:ext cx="2471560" cy="365125"/>
          </a:xfrm>
        </p:spPr>
        <p:txBody>
          <a:bodyPr/>
          <a:lstStyle/>
          <a:p>
            <a:endParaRPr lang="en-US">
              <a:solidFill>
                <a:prstClr val="white"/>
              </a:solidFill>
            </a:endParaRPr>
          </a:p>
        </p:txBody>
      </p:sp>
      <p:sp>
        <p:nvSpPr>
          <p:cNvPr id="7" name="Slide Number Placeholder 6"/>
          <p:cNvSpPr>
            <a:spLocks noGrp="1"/>
          </p:cNvSpPr>
          <p:nvPr>
            <p:ph type="sldNum" sz="quarter" idx="12"/>
          </p:nvPr>
        </p:nvSpPr>
        <p:spPr>
          <a:xfrm>
            <a:off x="3647017" y="5915889"/>
            <a:ext cx="796616" cy="490599"/>
          </a:xfrm>
        </p:spPr>
        <p:txBody>
          <a:body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1201846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900">
                <a:solidFill>
                  <a:schemeClr val="tx1"/>
                </a:solidFill>
              </a:defRPr>
            </a:lvl1pPr>
          </a:lstStyle>
          <a:p>
            <a:endParaRPr lang="en-US">
              <a:solidFill>
                <a:prstClr val="white"/>
              </a:solidFill>
            </a:endParaRPr>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900">
                <a:solidFill>
                  <a:schemeClr val="tx1"/>
                </a:solidFill>
              </a:defRPr>
            </a:lvl1pPr>
          </a:lstStyle>
          <a:p>
            <a:fld id="{BA66723D-BCFD-45B4-88C1-147F1DB11F07}" type="datetimeFigureOut">
              <a:rPr lang="en-US" smtClean="0">
                <a:solidFill>
                  <a:prstClr val="white"/>
                </a:solidFill>
              </a:rPr>
              <a:pPr/>
              <a:t>11/29/2016</a:t>
            </a:fld>
            <a:endParaRPr lang="en-US">
              <a:solidFill>
                <a:prstClr val="white"/>
              </a:solidFill>
            </a:endParaRPr>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2000">
                <a:solidFill>
                  <a:schemeClr val="accent1"/>
                </a:solidFill>
              </a:defRPr>
            </a:lvl1pPr>
          </a:lstStyle>
          <a:p>
            <a:fld id="{8E469A14-1457-4D75-8938-A82C6D8A1EFF}" type="slidenum">
              <a:rPr lang="en-US" smtClean="0">
                <a:solidFill>
                  <a:srgbClr val="00C6BB"/>
                </a:solidFill>
              </a:rPr>
              <a:pPr/>
              <a:t>‹#›</a:t>
            </a:fld>
            <a:endParaRPr lang="en-US">
              <a:solidFill>
                <a:srgbClr val="00C6BB"/>
              </a:solidFill>
            </a:endParaRPr>
          </a:p>
        </p:txBody>
      </p:sp>
    </p:spTree>
    <p:extLst>
      <p:ext uri="{BB962C8B-B14F-4D97-AF65-F5344CB8AC3E}">
        <p14:creationId xmlns:p14="http://schemas.microsoft.com/office/powerpoint/2010/main" val="2674556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Skills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184934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3200" smtClean="0"/>
              <a:t>Defining a Search: Quotation Marks</a:t>
            </a:r>
          </a:p>
        </p:txBody>
      </p:sp>
      <p:sp>
        <p:nvSpPr>
          <p:cNvPr id="43011" name="Rectangle 3"/>
          <p:cNvSpPr>
            <a:spLocks noGrp="1" noChangeArrowheads="1"/>
          </p:cNvSpPr>
          <p:nvPr>
            <p:ph idx="1"/>
          </p:nvPr>
        </p:nvSpPr>
        <p:spPr>
          <a:xfrm>
            <a:off x="0" y="1905000"/>
            <a:ext cx="9144000" cy="4952999"/>
          </a:xfrm>
        </p:spPr>
        <p:txBody>
          <a:bodyPr>
            <a:normAutofit/>
          </a:bodyPr>
          <a:lstStyle/>
          <a:p>
            <a:pPr eaLnBrk="1" hangingPunct="1"/>
            <a:r>
              <a:rPr lang="en-US" altLang="en-US" sz="4000" dirty="0" smtClean="0"/>
              <a:t>Return pages with exact matches</a:t>
            </a:r>
          </a:p>
          <a:p>
            <a:pPr lvl="1" eaLnBrk="1" hangingPunct="1"/>
            <a:r>
              <a:rPr lang="en-US" altLang="en-US" sz="2400" dirty="0" smtClean="0"/>
              <a:t>enter </a:t>
            </a:r>
            <a:r>
              <a:rPr lang="en-US" altLang="en-US" sz="2400" b="1" dirty="0" smtClean="0"/>
              <a:t>dining hall </a:t>
            </a:r>
          </a:p>
          <a:p>
            <a:pPr lvl="2" eaLnBrk="1" hangingPunct="1"/>
            <a:r>
              <a:rPr lang="en-US" altLang="en-US" sz="2000" dirty="0" smtClean="0"/>
              <a:t>Get: “As I was </a:t>
            </a:r>
            <a:r>
              <a:rPr lang="en-US" altLang="en-US" sz="2000" b="1" dirty="0" smtClean="0"/>
              <a:t>dining</a:t>
            </a:r>
            <a:r>
              <a:rPr lang="en-US" altLang="en-US" sz="2000" dirty="0" smtClean="0"/>
              <a:t>, I heard a noise coming from the </a:t>
            </a:r>
            <a:r>
              <a:rPr lang="en-US" altLang="en-US" sz="2000" b="1" dirty="0" smtClean="0"/>
              <a:t>hall</a:t>
            </a:r>
            <a:r>
              <a:rPr lang="en-US" altLang="en-US" sz="2000" dirty="0" smtClean="0"/>
              <a:t>”</a:t>
            </a:r>
          </a:p>
          <a:p>
            <a:pPr lvl="1" eaLnBrk="1" hangingPunct="1"/>
            <a:r>
              <a:rPr lang="en-US" altLang="en-US" sz="2400" dirty="0" smtClean="0"/>
              <a:t>enter </a:t>
            </a:r>
            <a:r>
              <a:rPr lang="en-US" altLang="en-US" sz="2400" b="1" dirty="0" smtClean="0"/>
              <a:t>“dining hall”</a:t>
            </a:r>
          </a:p>
          <a:p>
            <a:pPr lvl="2" eaLnBrk="1" hangingPunct="1"/>
            <a:r>
              <a:rPr lang="en-US" altLang="en-US" sz="2000" b="1" dirty="0" smtClean="0"/>
              <a:t> </a:t>
            </a:r>
            <a:r>
              <a:rPr lang="en-US" altLang="en-US" sz="2000" dirty="0" smtClean="0"/>
              <a:t>Get</a:t>
            </a:r>
            <a:r>
              <a:rPr lang="en-US" altLang="en-US" sz="2000" b="1" dirty="0" smtClean="0"/>
              <a:t>: </a:t>
            </a:r>
            <a:r>
              <a:rPr lang="en-US" altLang="en-US" sz="2000" dirty="0" smtClean="0"/>
              <a:t>“</a:t>
            </a:r>
            <a:r>
              <a:rPr lang="en-US" altLang="en-US" sz="2000" b="1" dirty="0" smtClean="0"/>
              <a:t>Dining hall </a:t>
            </a:r>
            <a:r>
              <a:rPr lang="en-US" altLang="en-US" sz="2000" dirty="0" smtClean="0"/>
              <a:t>food quality is assessed in this paper.”</a:t>
            </a:r>
          </a:p>
        </p:txBody>
      </p:sp>
    </p:spTree>
    <p:extLst>
      <p:ext uri="{BB962C8B-B14F-4D97-AF65-F5344CB8AC3E}">
        <p14:creationId xmlns:p14="http://schemas.microsoft.com/office/powerpoint/2010/main" val="13677771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Evaluating Search Results</a:t>
            </a:r>
          </a:p>
        </p:txBody>
      </p:sp>
      <p:sp>
        <p:nvSpPr>
          <p:cNvPr id="47107" name="Rectangle 3"/>
          <p:cNvSpPr>
            <a:spLocks noGrp="1" noChangeArrowheads="1"/>
          </p:cNvSpPr>
          <p:nvPr>
            <p:ph idx="1"/>
          </p:nvPr>
        </p:nvSpPr>
        <p:spPr>
          <a:xfrm>
            <a:off x="0" y="1905001"/>
            <a:ext cx="9144000" cy="4953000"/>
          </a:xfrm>
        </p:spPr>
        <p:txBody>
          <a:bodyPr>
            <a:normAutofit/>
          </a:bodyPr>
          <a:lstStyle/>
          <a:p>
            <a:pPr eaLnBrk="1" hangingPunct="1"/>
            <a:r>
              <a:rPr lang="en-US" altLang="en-US" sz="4000" dirty="0" smtClean="0"/>
              <a:t>Some results won’t be helpful</a:t>
            </a:r>
          </a:p>
          <a:p>
            <a:pPr lvl="1" eaLnBrk="1" hangingPunct="1"/>
            <a:r>
              <a:rPr lang="en-US" altLang="en-US" sz="2400" dirty="0" smtClean="0"/>
              <a:t>wrong topic</a:t>
            </a:r>
          </a:p>
          <a:p>
            <a:pPr lvl="1" eaLnBrk="1" hangingPunct="1"/>
            <a:r>
              <a:rPr lang="en-US" altLang="en-US" sz="2400" dirty="0" smtClean="0"/>
              <a:t>not enough information</a:t>
            </a:r>
          </a:p>
          <a:p>
            <a:pPr lvl="1" eaLnBrk="1" hangingPunct="1"/>
            <a:r>
              <a:rPr lang="en-US" altLang="en-US" sz="2400" dirty="0" smtClean="0"/>
              <a:t>incorrect or outdated information</a:t>
            </a:r>
          </a:p>
          <a:p>
            <a:pPr lvl="1" eaLnBrk="1" hangingPunct="1"/>
            <a:r>
              <a:rPr lang="en-US" altLang="en-US" sz="2400" dirty="0" smtClean="0"/>
              <a:t>shallow or untrustworthy source</a:t>
            </a:r>
          </a:p>
          <a:p>
            <a:pPr lvl="1" eaLnBrk="1" hangingPunct="1"/>
            <a:r>
              <a:rPr lang="en-US" altLang="en-US" sz="2400" dirty="0" smtClean="0"/>
              <a:t>wrong tone for your project (e.g. an opinionated article when you need a basic overview)</a:t>
            </a:r>
          </a:p>
        </p:txBody>
      </p:sp>
    </p:spTree>
    <p:extLst>
      <p:ext uri="{BB962C8B-B14F-4D97-AF65-F5344CB8AC3E}">
        <p14:creationId xmlns:p14="http://schemas.microsoft.com/office/powerpoint/2010/main" val="34092872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Evaluating Search Results</a:t>
            </a:r>
          </a:p>
        </p:txBody>
      </p:sp>
      <p:sp>
        <p:nvSpPr>
          <p:cNvPr id="49155" name="Rectangle 3"/>
          <p:cNvSpPr>
            <a:spLocks noGrp="1" noChangeArrowheads="1"/>
          </p:cNvSpPr>
          <p:nvPr>
            <p:ph idx="1"/>
          </p:nvPr>
        </p:nvSpPr>
        <p:spPr>
          <a:xfrm>
            <a:off x="0" y="1981201"/>
            <a:ext cx="9144000" cy="4800600"/>
          </a:xfrm>
        </p:spPr>
        <p:txBody>
          <a:bodyPr>
            <a:normAutofit/>
          </a:bodyPr>
          <a:lstStyle/>
          <a:p>
            <a:pPr eaLnBrk="1" hangingPunct="1"/>
            <a:r>
              <a:rPr lang="en-US" altLang="en-US" sz="4000" dirty="0" smtClean="0"/>
              <a:t>Have a clear idea of type of content needed</a:t>
            </a:r>
          </a:p>
          <a:p>
            <a:pPr lvl="1" eaLnBrk="1" hangingPunct="1"/>
            <a:r>
              <a:rPr lang="en-US" altLang="en-US" sz="2400" dirty="0" smtClean="0"/>
              <a:t>general overview</a:t>
            </a:r>
          </a:p>
          <a:p>
            <a:pPr lvl="1" eaLnBrk="1" hangingPunct="1"/>
            <a:r>
              <a:rPr lang="en-US" altLang="en-US" sz="2400" dirty="0" smtClean="0"/>
              <a:t>different viewpoints in a debate</a:t>
            </a:r>
          </a:p>
          <a:p>
            <a:pPr lvl="1" eaLnBrk="1" hangingPunct="1"/>
            <a:r>
              <a:rPr lang="en-US" altLang="en-US" sz="2400" dirty="0" smtClean="0"/>
              <a:t>in-depth explorations of a topic with numbers and statistics</a:t>
            </a:r>
          </a:p>
        </p:txBody>
      </p:sp>
    </p:spTree>
    <p:extLst>
      <p:ext uri="{BB962C8B-B14F-4D97-AF65-F5344CB8AC3E}">
        <p14:creationId xmlns:p14="http://schemas.microsoft.com/office/powerpoint/2010/main" val="39985313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Evaluating Search Results</a:t>
            </a:r>
          </a:p>
        </p:txBody>
      </p:sp>
      <p:sp>
        <p:nvSpPr>
          <p:cNvPr id="51203" name="Rectangle 3"/>
          <p:cNvSpPr>
            <a:spLocks noGrp="1" noChangeArrowheads="1"/>
          </p:cNvSpPr>
          <p:nvPr>
            <p:ph idx="1"/>
          </p:nvPr>
        </p:nvSpPr>
        <p:spPr>
          <a:xfrm>
            <a:off x="152400" y="1981201"/>
            <a:ext cx="8839200" cy="4800600"/>
          </a:xfrm>
        </p:spPr>
        <p:txBody>
          <a:bodyPr>
            <a:normAutofit/>
          </a:bodyPr>
          <a:lstStyle/>
          <a:p>
            <a:pPr eaLnBrk="1" hangingPunct="1"/>
            <a:r>
              <a:rPr lang="en-US" altLang="en-US" sz="4000" dirty="0" smtClean="0"/>
              <a:t>No precise formula </a:t>
            </a:r>
          </a:p>
          <a:p>
            <a:pPr eaLnBrk="1" hangingPunct="1"/>
            <a:r>
              <a:rPr lang="en-US" altLang="en-US" sz="4000" dirty="0" smtClean="0"/>
              <a:t>Find out:</a:t>
            </a:r>
          </a:p>
          <a:p>
            <a:pPr lvl="1" eaLnBrk="1" hangingPunct="1"/>
            <a:r>
              <a:rPr lang="en-US" altLang="en-US" sz="2400" dirty="0" smtClean="0"/>
              <a:t>purpose </a:t>
            </a:r>
          </a:p>
          <a:p>
            <a:pPr lvl="1" eaLnBrk="1" hangingPunct="1"/>
            <a:r>
              <a:rPr lang="en-US" altLang="en-US" sz="2400" dirty="0" smtClean="0"/>
              <a:t>who is responsible</a:t>
            </a:r>
          </a:p>
          <a:p>
            <a:pPr lvl="1" eaLnBrk="1" hangingPunct="1"/>
            <a:r>
              <a:rPr lang="en-US" altLang="en-US" sz="2400" dirty="0" smtClean="0"/>
              <a:t>when last updated </a:t>
            </a:r>
          </a:p>
          <a:p>
            <a:pPr lvl="1" eaLnBrk="1" hangingPunct="1"/>
            <a:r>
              <a:rPr lang="en-US" altLang="en-US" sz="2400" dirty="0" smtClean="0"/>
              <a:t>whether information is corroborated in other places </a:t>
            </a:r>
          </a:p>
        </p:txBody>
      </p:sp>
    </p:spTree>
    <p:extLst>
      <p:ext uri="{BB962C8B-B14F-4D97-AF65-F5344CB8AC3E}">
        <p14:creationId xmlns:p14="http://schemas.microsoft.com/office/powerpoint/2010/main" val="3672751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z="3200" smtClean="0"/>
              <a:t>Some Clues to Determine a Site’s Purpose</a:t>
            </a:r>
          </a:p>
        </p:txBody>
      </p:sp>
      <p:sp>
        <p:nvSpPr>
          <p:cNvPr id="53251" name="Rectangle 3"/>
          <p:cNvSpPr>
            <a:spLocks noGrp="1" noChangeArrowheads="1"/>
          </p:cNvSpPr>
          <p:nvPr>
            <p:ph idx="1"/>
          </p:nvPr>
        </p:nvSpPr>
        <p:spPr>
          <a:xfrm>
            <a:off x="152400" y="2057401"/>
            <a:ext cx="8839200" cy="4724400"/>
          </a:xfrm>
        </p:spPr>
        <p:txBody>
          <a:bodyPr>
            <a:noAutofit/>
          </a:bodyPr>
          <a:lstStyle/>
          <a:p>
            <a:pPr eaLnBrk="1" hangingPunct="1"/>
            <a:r>
              <a:rPr lang="en-US" altLang="en-US" sz="3600" dirty="0" smtClean="0"/>
              <a:t>Tone and language used</a:t>
            </a:r>
          </a:p>
          <a:p>
            <a:pPr eaLnBrk="1" hangingPunct="1"/>
            <a:r>
              <a:rPr lang="en-US" altLang="en-US" sz="3600" dirty="0" smtClean="0"/>
              <a:t>Assumptions/Generalizations</a:t>
            </a:r>
          </a:p>
          <a:p>
            <a:pPr eaLnBrk="1" hangingPunct="1"/>
            <a:r>
              <a:rPr lang="en-US" altLang="en-US" sz="3600" dirty="0" smtClean="0"/>
              <a:t>Commercial/Non-commercial</a:t>
            </a:r>
          </a:p>
          <a:p>
            <a:pPr eaLnBrk="1" hangingPunct="1"/>
            <a:r>
              <a:rPr lang="en-US" altLang="en-US" sz="3600" dirty="0" smtClean="0"/>
              <a:t>Advocating a particular opinion</a:t>
            </a:r>
          </a:p>
          <a:p>
            <a:pPr eaLnBrk="1" hangingPunct="1"/>
            <a:r>
              <a:rPr lang="en-US" altLang="en-US" sz="3600" dirty="0" smtClean="0"/>
              <a:t>Copyright notice</a:t>
            </a:r>
          </a:p>
          <a:p>
            <a:pPr eaLnBrk="1" hangingPunct="1"/>
            <a:r>
              <a:rPr lang="en-US" altLang="en-US" sz="3600" dirty="0" smtClean="0"/>
              <a:t>Links/Sources cited</a:t>
            </a:r>
          </a:p>
        </p:txBody>
      </p:sp>
    </p:spTree>
    <p:extLst>
      <p:ext uri="{BB962C8B-B14F-4D97-AF65-F5344CB8AC3E}">
        <p14:creationId xmlns:p14="http://schemas.microsoft.com/office/powerpoint/2010/main" val="37779608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Evaluating Search Results</a:t>
            </a:r>
          </a:p>
        </p:txBody>
      </p:sp>
      <p:sp>
        <p:nvSpPr>
          <p:cNvPr id="55299" name="Rectangle 3"/>
          <p:cNvSpPr>
            <a:spLocks noGrp="1" noChangeArrowheads="1"/>
          </p:cNvSpPr>
          <p:nvPr>
            <p:ph idx="1"/>
          </p:nvPr>
        </p:nvSpPr>
        <p:spPr>
          <a:xfrm>
            <a:off x="152400" y="1981201"/>
            <a:ext cx="8839200" cy="4724400"/>
          </a:xfrm>
        </p:spPr>
        <p:txBody>
          <a:bodyPr>
            <a:normAutofit/>
          </a:bodyPr>
          <a:lstStyle/>
          <a:p>
            <a:pPr eaLnBrk="1" hangingPunct="1"/>
            <a:r>
              <a:rPr lang="en-US" altLang="en-US" sz="4000" dirty="0" smtClean="0"/>
              <a:t>Domain name extensions</a:t>
            </a:r>
          </a:p>
          <a:p>
            <a:pPr lvl="1" eaLnBrk="1" hangingPunct="1"/>
            <a:r>
              <a:rPr lang="en-US" altLang="en-US" sz="2400" dirty="0" smtClean="0"/>
              <a:t>anyone can register .com, </a:t>
            </a:r>
            <a:r>
              <a:rPr lang="en-US" altLang="en-US" sz="2400" dirty="0" err="1" smtClean="0"/>
              <a:t>.net</a:t>
            </a:r>
            <a:r>
              <a:rPr lang="en-US" altLang="en-US" sz="2400" dirty="0" smtClean="0"/>
              <a:t>, .org domain names</a:t>
            </a:r>
          </a:p>
          <a:p>
            <a:pPr lvl="1" eaLnBrk="1" hangingPunct="1"/>
            <a:r>
              <a:rPr lang="en-US" altLang="en-US" sz="2400" dirty="0" smtClean="0"/>
              <a:t>not a great way to tell whether a source is “credible”</a:t>
            </a:r>
          </a:p>
          <a:p>
            <a:pPr lvl="1" eaLnBrk="1" hangingPunct="1"/>
            <a:r>
              <a:rPr lang="en-US" altLang="en-US" sz="2400" dirty="0" smtClean="0"/>
              <a:t>.</a:t>
            </a:r>
            <a:r>
              <a:rPr lang="en-US" altLang="en-US" sz="2400" dirty="0" err="1" smtClean="0"/>
              <a:t>edu</a:t>
            </a:r>
            <a:r>
              <a:rPr lang="en-US" altLang="en-US" sz="2400" dirty="0" smtClean="0"/>
              <a:t> and .</a:t>
            </a:r>
            <a:r>
              <a:rPr lang="en-US" altLang="en-US" sz="2400" dirty="0" err="1" smtClean="0"/>
              <a:t>gov</a:t>
            </a:r>
            <a:r>
              <a:rPr lang="en-US" altLang="en-US" sz="2400" dirty="0" smtClean="0"/>
              <a:t> can only be used by educational institutions and governmental institutions</a:t>
            </a:r>
          </a:p>
          <a:p>
            <a:pPr lvl="2" eaLnBrk="1" hangingPunct="1"/>
            <a:r>
              <a:rPr lang="en-US" altLang="en-US" sz="4000" dirty="0" smtClean="0"/>
              <a:t>still not necessarily reliable</a:t>
            </a:r>
          </a:p>
          <a:p>
            <a:pPr lvl="1" eaLnBrk="1" hangingPunct="1"/>
            <a:endParaRPr lang="en-US" altLang="en-US" dirty="0" smtClean="0"/>
          </a:p>
        </p:txBody>
      </p:sp>
    </p:spTree>
    <p:extLst>
      <p:ext uri="{BB962C8B-B14F-4D97-AF65-F5344CB8AC3E}">
        <p14:creationId xmlns:p14="http://schemas.microsoft.com/office/powerpoint/2010/main" val="34000448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3200" smtClean="0"/>
              <a:t>Evaluating Search Results: Visuals</a:t>
            </a:r>
          </a:p>
        </p:txBody>
      </p:sp>
      <p:sp>
        <p:nvSpPr>
          <p:cNvPr id="57347" name="Rectangle 3"/>
          <p:cNvSpPr>
            <a:spLocks noGrp="1" noChangeArrowheads="1"/>
          </p:cNvSpPr>
          <p:nvPr>
            <p:ph idx="1"/>
          </p:nvPr>
        </p:nvSpPr>
        <p:spPr>
          <a:xfrm>
            <a:off x="76200" y="1905001"/>
            <a:ext cx="8991600" cy="4876800"/>
          </a:xfrm>
        </p:spPr>
        <p:txBody>
          <a:bodyPr>
            <a:normAutofit/>
          </a:bodyPr>
          <a:lstStyle/>
          <a:p>
            <a:pPr eaLnBrk="1" hangingPunct="1"/>
            <a:r>
              <a:rPr lang="en-US" altLang="en-US" sz="4000" dirty="0" smtClean="0"/>
              <a:t>Good design NOT an indicator of reliable information</a:t>
            </a:r>
          </a:p>
          <a:p>
            <a:pPr eaLnBrk="1" hangingPunct="1"/>
            <a:r>
              <a:rPr lang="en-US" altLang="en-US" sz="4000" dirty="0" smtClean="0"/>
              <a:t>Bad design not an indicator of unreliable information </a:t>
            </a:r>
          </a:p>
          <a:p>
            <a:pPr lvl="1" eaLnBrk="1" hangingPunct="1"/>
            <a:r>
              <a:rPr lang="en-US" altLang="en-US" sz="2400" dirty="0" smtClean="0"/>
              <a:t>might be more likely to indicate an outdated website or one run by an individual</a:t>
            </a:r>
          </a:p>
        </p:txBody>
      </p:sp>
    </p:spTree>
    <p:extLst>
      <p:ext uri="{BB962C8B-B14F-4D97-AF65-F5344CB8AC3E}">
        <p14:creationId xmlns:p14="http://schemas.microsoft.com/office/powerpoint/2010/main" val="37630278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Wikipedia Articles</a:t>
            </a:r>
          </a:p>
        </p:txBody>
      </p:sp>
      <p:sp>
        <p:nvSpPr>
          <p:cNvPr id="59395" name="Rectangle 3"/>
          <p:cNvSpPr>
            <a:spLocks noGrp="1" noChangeArrowheads="1"/>
          </p:cNvSpPr>
          <p:nvPr>
            <p:ph idx="1"/>
          </p:nvPr>
        </p:nvSpPr>
        <p:spPr>
          <a:xfrm>
            <a:off x="0" y="2222287"/>
            <a:ext cx="9144000" cy="4483313"/>
          </a:xfrm>
        </p:spPr>
        <p:txBody>
          <a:bodyPr>
            <a:normAutofit/>
          </a:bodyPr>
          <a:lstStyle/>
          <a:p>
            <a:pPr eaLnBrk="1" hangingPunct="1"/>
            <a:r>
              <a:rPr lang="en-US" altLang="en-US" sz="4000" dirty="0" smtClean="0"/>
              <a:t>Often one of the first results listed </a:t>
            </a:r>
          </a:p>
          <a:p>
            <a:pPr eaLnBrk="1" hangingPunct="1"/>
            <a:r>
              <a:rPr lang="en-US" altLang="en-US" sz="4000" dirty="0" smtClean="0"/>
              <a:t>Check </a:t>
            </a:r>
            <a:r>
              <a:rPr lang="en-US" altLang="en-US" sz="4000" dirty="0" smtClean="0"/>
              <a:t>for instructors’ policies</a:t>
            </a:r>
          </a:p>
          <a:p>
            <a:pPr eaLnBrk="1" hangingPunct="1"/>
            <a:r>
              <a:rPr lang="en-US" altLang="en-US" sz="4000" dirty="0" smtClean="0"/>
              <a:t>Can be useful for:</a:t>
            </a:r>
          </a:p>
          <a:p>
            <a:pPr lvl="1" eaLnBrk="1" hangingPunct="1"/>
            <a:r>
              <a:rPr lang="en-US" altLang="en-US" sz="2400" dirty="0" smtClean="0"/>
              <a:t>getting an overview</a:t>
            </a:r>
          </a:p>
          <a:p>
            <a:pPr lvl="1" eaLnBrk="1" hangingPunct="1"/>
            <a:r>
              <a:rPr lang="en-US" altLang="en-US" sz="2400" dirty="0" smtClean="0"/>
              <a:t>generating new ideas</a:t>
            </a:r>
          </a:p>
          <a:p>
            <a:pPr lvl="1" eaLnBrk="1" hangingPunct="1"/>
            <a:r>
              <a:rPr lang="en-US" altLang="en-US" sz="2400" dirty="0" smtClean="0"/>
              <a:t>pointing to other sources </a:t>
            </a:r>
          </a:p>
        </p:txBody>
      </p:sp>
    </p:spTree>
    <p:extLst>
      <p:ext uri="{BB962C8B-B14F-4D97-AF65-F5344CB8AC3E}">
        <p14:creationId xmlns:p14="http://schemas.microsoft.com/office/powerpoint/2010/main" val="7151975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z="3200" smtClean="0"/>
              <a:t>Evaluating Sources: Using Wikipedia</a:t>
            </a:r>
          </a:p>
        </p:txBody>
      </p:sp>
      <p:sp>
        <p:nvSpPr>
          <p:cNvPr id="61443" name="Rectangle 3"/>
          <p:cNvSpPr>
            <a:spLocks noGrp="1" noChangeArrowheads="1"/>
          </p:cNvSpPr>
          <p:nvPr>
            <p:ph idx="1"/>
          </p:nvPr>
        </p:nvSpPr>
        <p:spPr>
          <a:xfrm>
            <a:off x="1" y="1905000"/>
            <a:ext cx="3810000" cy="4800599"/>
          </a:xfrm>
        </p:spPr>
        <p:txBody>
          <a:bodyPr/>
          <a:lstStyle/>
          <a:p>
            <a:pPr eaLnBrk="1" hangingPunct="1"/>
            <a:r>
              <a:rPr lang="en-US" altLang="en-US" sz="2800" dirty="0" smtClean="0"/>
              <a:t>Example of sources and further reading in the Wikipedia Henry VIII article:</a:t>
            </a:r>
          </a:p>
          <a:p>
            <a:pPr eaLnBrk="1" hangingPunct="1">
              <a:buFontTx/>
              <a:buNone/>
            </a:pPr>
            <a:endParaRPr lang="en-US" altLang="en-US" sz="2800" dirty="0" smtClean="0"/>
          </a:p>
        </p:txBody>
      </p:sp>
      <p:pic>
        <p:nvPicPr>
          <p:cNvPr id="61444" name="Picture 7" descr="Wikipedia_sour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9024" y="1970456"/>
            <a:ext cx="5572736" cy="48113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7860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057404"/>
            <a:ext cx="9144000" cy="4800599"/>
          </a:xfrm>
        </p:spPr>
        <p:txBody>
          <a:bodyPr>
            <a:normAutofit/>
          </a:bodyPr>
          <a:lstStyle/>
          <a:p>
            <a:r>
              <a:rPr lang="en-US" sz="3600" dirty="0"/>
              <a:t>Facts  can be proven to be true</a:t>
            </a:r>
          </a:p>
          <a:p>
            <a:r>
              <a:rPr lang="en-US" sz="3600" dirty="0"/>
              <a:t>Opinions are judgments that people make based on their beliefs</a:t>
            </a:r>
          </a:p>
          <a:p>
            <a:r>
              <a:rPr lang="en-US" sz="3600" dirty="0"/>
              <a:t>Bias is an unfair “slant” that a writer gives to a </a:t>
            </a:r>
            <a:r>
              <a:rPr lang="en-US" sz="3600" dirty="0" smtClean="0"/>
              <a:t>topic</a:t>
            </a:r>
            <a:endParaRPr lang="en-US" sz="3600" dirty="0"/>
          </a:p>
          <a:p>
            <a:pPr marL="457200" lvl="1" indent="0">
              <a:buNone/>
            </a:pPr>
            <a:r>
              <a:rPr lang="en-US" sz="3600" dirty="0"/>
              <a:t> </a:t>
            </a:r>
            <a:r>
              <a:rPr lang="en-US" sz="3600" dirty="0" smtClean="0"/>
              <a:t>     </a:t>
            </a:r>
            <a:r>
              <a:rPr lang="en-US" sz="2400" dirty="0" smtClean="0"/>
              <a:t>***Do </a:t>
            </a:r>
            <a:r>
              <a:rPr lang="en-US" sz="2400" dirty="0"/>
              <a:t>not to use bias in your informational </a:t>
            </a:r>
            <a:r>
              <a:rPr lang="en-US" sz="2400" dirty="0" smtClean="0"/>
              <a:t>writing</a:t>
            </a:r>
            <a:endParaRPr lang="en-US" sz="2400" dirty="0"/>
          </a:p>
        </p:txBody>
      </p:sp>
      <p:sp>
        <p:nvSpPr>
          <p:cNvPr id="3" name="Title 2"/>
          <p:cNvSpPr>
            <a:spLocks noGrp="1"/>
          </p:cNvSpPr>
          <p:nvPr>
            <p:ph type="title"/>
          </p:nvPr>
        </p:nvSpPr>
        <p:spPr>
          <a:xfrm>
            <a:off x="0" y="304800"/>
            <a:ext cx="7463790" cy="1066800"/>
          </a:xfrm>
        </p:spPr>
        <p:txBody>
          <a:bodyPr/>
          <a:lstStyle/>
          <a:p>
            <a:r>
              <a:rPr lang="en-US" sz="4800" b="1" dirty="0"/>
              <a:t>Facts, Opinions, &amp; Bias</a:t>
            </a:r>
          </a:p>
        </p:txBody>
      </p:sp>
      <p:pic>
        <p:nvPicPr>
          <p:cNvPr id="5122" name="Picture 2" descr="C:\Documents and Settings\jimmi.watson\Local Settings\Temporary Internet Files\Content.IE5\HX9CD11R\MC90031183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3230" y="137163"/>
            <a:ext cx="2140770" cy="1736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821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Web versus Print: Web</a:t>
            </a:r>
          </a:p>
        </p:txBody>
      </p:sp>
      <p:sp>
        <p:nvSpPr>
          <p:cNvPr id="20483" name="Rectangle 6"/>
          <p:cNvSpPr>
            <a:spLocks noGrp="1" noChangeArrowheads="1"/>
          </p:cNvSpPr>
          <p:nvPr>
            <p:ph type="body" idx="1"/>
          </p:nvPr>
        </p:nvSpPr>
        <p:spPr>
          <a:xfrm>
            <a:off x="0" y="1798320"/>
            <a:ext cx="9144000" cy="5059680"/>
          </a:xfrm>
        </p:spPr>
        <p:txBody>
          <a:bodyPr/>
          <a:lstStyle/>
          <a:p>
            <a:pPr marL="457200" lvl="1" indent="0" eaLnBrk="1" hangingPunct="1">
              <a:buNone/>
            </a:pPr>
            <a:endParaRPr lang="en-US" altLang="en-US" sz="2800" dirty="0"/>
          </a:p>
          <a:p>
            <a:pPr lvl="1" eaLnBrk="1" hangingPunct="1"/>
            <a:r>
              <a:rPr lang="en-US" altLang="en-US" sz="3200" dirty="0" smtClean="0"/>
              <a:t>anyone </a:t>
            </a:r>
            <a:r>
              <a:rPr lang="en-US" altLang="en-US" sz="3200" dirty="0" smtClean="0"/>
              <a:t>with web access can publish</a:t>
            </a:r>
          </a:p>
          <a:p>
            <a:pPr lvl="1" eaLnBrk="1" hangingPunct="1"/>
            <a:r>
              <a:rPr lang="en-US" altLang="en-US" sz="3200" dirty="0" smtClean="0"/>
              <a:t>author/affiliations and qualifications may be unclear</a:t>
            </a:r>
          </a:p>
          <a:p>
            <a:pPr lvl="1" eaLnBrk="1" hangingPunct="1"/>
            <a:r>
              <a:rPr lang="en-US" altLang="en-US" sz="3200" dirty="0" smtClean="0"/>
              <a:t>may not clearly identify external information</a:t>
            </a:r>
          </a:p>
          <a:p>
            <a:pPr lvl="1" eaLnBrk="1" hangingPunct="1"/>
            <a:r>
              <a:rPr lang="en-US" altLang="en-US" sz="3200" dirty="0" smtClean="0"/>
              <a:t>may be biased/misleading</a:t>
            </a:r>
          </a:p>
          <a:p>
            <a:pPr lvl="1" eaLnBrk="1" hangingPunct="1"/>
            <a:r>
              <a:rPr lang="en-US" altLang="en-US" sz="3200" dirty="0" smtClean="0"/>
              <a:t>publication info may not be listed</a:t>
            </a:r>
          </a:p>
          <a:p>
            <a:pPr lvl="1" eaLnBrk="1" hangingPunct="1"/>
            <a:endParaRPr lang="en-US" altLang="en-US" sz="2800" dirty="0" smtClean="0"/>
          </a:p>
        </p:txBody>
      </p:sp>
    </p:spTree>
    <p:extLst>
      <p:ext uri="{BB962C8B-B14F-4D97-AF65-F5344CB8AC3E}">
        <p14:creationId xmlns:p14="http://schemas.microsoft.com/office/powerpoint/2010/main" val="818932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905000"/>
            <a:ext cx="5105400" cy="4876800"/>
          </a:xfrm>
        </p:spPr>
        <p:txBody>
          <a:bodyPr>
            <a:normAutofit lnSpcReduction="10000"/>
          </a:bodyPr>
          <a:lstStyle/>
          <a:p>
            <a:r>
              <a:rPr lang="en-US" sz="2400" dirty="0" smtClean="0"/>
              <a:t>To </a:t>
            </a:r>
            <a:r>
              <a:rPr lang="en-US" sz="2400" dirty="0"/>
              <a:t>steal and pass off (the ideas or words of another) as one's own</a:t>
            </a:r>
          </a:p>
          <a:p>
            <a:r>
              <a:rPr lang="en-US" sz="2400" dirty="0" smtClean="0"/>
              <a:t>To </a:t>
            </a:r>
            <a:r>
              <a:rPr lang="en-US" sz="2400" dirty="0"/>
              <a:t>use (another's production) without crediting the source</a:t>
            </a:r>
          </a:p>
          <a:p>
            <a:r>
              <a:rPr lang="en-US" sz="2400" dirty="0" smtClean="0"/>
              <a:t>To </a:t>
            </a:r>
            <a:r>
              <a:rPr lang="en-US" sz="2400" dirty="0"/>
              <a:t>present as new and original an idea or product derived from an existing source</a:t>
            </a:r>
          </a:p>
          <a:p>
            <a:r>
              <a:rPr lang="en-US" sz="2400" dirty="0"/>
              <a:t>In other words, plagiarism is an act of fraud. It involves both stealing someone else's work and lying about it afterward</a:t>
            </a:r>
            <a:r>
              <a:rPr lang="en-US" sz="2400" dirty="0" smtClean="0"/>
              <a:t>.</a:t>
            </a:r>
            <a:endParaRPr lang="en-US" sz="2400" dirty="0"/>
          </a:p>
        </p:txBody>
      </p:sp>
      <p:sp>
        <p:nvSpPr>
          <p:cNvPr id="3" name="Title 2"/>
          <p:cNvSpPr>
            <a:spLocks noGrp="1"/>
          </p:cNvSpPr>
          <p:nvPr>
            <p:ph type="title"/>
          </p:nvPr>
        </p:nvSpPr>
        <p:spPr>
          <a:xfrm>
            <a:off x="1676400" y="228600"/>
            <a:ext cx="5540805" cy="1356642"/>
          </a:xfrm>
        </p:spPr>
        <p:txBody>
          <a:bodyPr/>
          <a:lstStyle/>
          <a:p>
            <a:r>
              <a:rPr lang="en-US" dirty="0" smtClean="0"/>
              <a:t/>
            </a:r>
            <a:br>
              <a:rPr lang="en-US" dirty="0" smtClean="0"/>
            </a:br>
            <a:r>
              <a:rPr lang="en-US" sz="8000" b="1" dirty="0" smtClean="0"/>
              <a:t>Plagiarism</a:t>
            </a:r>
            <a:endParaRPr lang="en-US" b="1" dirty="0"/>
          </a:p>
        </p:txBody>
      </p:sp>
      <p:pic>
        <p:nvPicPr>
          <p:cNvPr id="1026" name="Picture 2" descr="http://faculty.frostburg.edu/educ/mcushall/My%20TaskStream%20Work/file_attachments/2009/4/27/folio/7383467_cheating-on-t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6558" y="2930236"/>
            <a:ext cx="3977442" cy="2581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313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0" y="1905000"/>
            <a:ext cx="6477000" cy="4953000"/>
          </a:xfrm>
        </p:spPr>
        <p:txBody>
          <a:bodyPr>
            <a:noAutofit/>
          </a:bodyPr>
          <a:lstStyle/>
          <a:p>
            <a:r>
              <a:rPr lang="en-US" sz="2000" dirty="0"/>
              <a:t>T</a:t>
            </a:r>
            <a:r>
              <a:rPr lang="en-US" sz="2000" dirty="0" smtClean="0"/>
              <a:t>urning </a:t>
            </a:r>
            <a:r>
              <a:rPr lang="en-US" sz="2000" dirty="0"/>
              <a:t>in someone else's work as your own</a:t>
            </a:r>
          </a:p>
          <a:p>
            <a:r>
              <a:rPr lang="en-US" sz="2000" dirty="0" smtClean="0"/>
              <a:t>Copying </a:t>
            </a:r>
            <a:r>
              <a:rPr lang="en-US" sz="2000" dirty="0"/>
              <a:t>words or ideas from someone else without giving credit</a:t>
            </a:r>
          </a:p>
          <a:p>
            <a:r>
              <a:rPr lang="en-US" sz="2000" dirty="0" smtClean="0"/>
              <a:t>Failing </a:t>
            </a:r>
            <a:r>
              <a:rPr lang="en-US" sz="2000" dirty="0"/>
              <a:t>to put a quotation in quotation marks</a:t>
            </a:r>
          </a:p>
          <a:p>
            <a:r>
              <a:rPr lang="en-US" sz="2000" dirty="0" smtClean="0"/>
              <a:t>Giving </a:t>
            </a:r>
            <a:r>
              <a:rPr lang="en-US" sz="2000" dirty="0"/>
              <a:t>incorrect information about the source of a quotation</a:t>
            </a:r>
          </a:p>
          <a:p>
            <a:r>
              <a:rPr lang="en-US" sz="2000" dirty="0" smtClean="0"/>
              <a:t>Changing </a:t>
            </a:r>
            <a:r>
              <a:rPr lang="en-US" sz="2000" dirty="0"/>
              <a:t>words but copying the sentence structure of a source without giving credit</a:t>
            </a:r>
          </a:p>
          <a:p>
            <a:r>
              <a:rPr lang="en-US" sz="2000" dirty="0" smtClean="0"/>
              <a:t>Copying </a:t>
            </a:r>
            <a:r>
              <a:rPr lang="en-US" sz="2000" dirty="0"/>
              <a:t>so many words or ideas from a source that it makes up the majority of your work, whether you give credit or not</a:t>
            </a:r>
          </a:p>
          <a:p>
            <a:endParaRPr lang="en-US" sz="2000" dirty="0"/>
          </a:p>
        </p:txBody>
      </p:sp>
      <p:sp>
        <p:nvSpPr>
          <p:cNvPr id="3" name="Title 2"/>
          <p:cNvSpPr>
            <a:spLocks noGrp="1"/>
          </p:cNvSpPr>
          <p:nvPr>
            <p:ph type="title"/>
          </p:nvPr>
        </p:nvSpPr>
        <p:spPr>
          <a:xfrm>
            <a:off x="0" y="228600"/>
            <a:ext cx="7543800" cy="1524000"/>
          </a:xfrm>
        </p:spPr>
        <p:txBody>
          <a:bodyPr/>
          <a:lstStyle/>
          <a:p>
            <a:r>
              <a:rPr lang="en-US" b="1" dirty="0"/>
              <a:t>All of the following are considered plagiarism</a:t>
            </a:r>
            <a:r>
              <a:rPr lang="en-US" b="1" dirty="0" smtClean="0"/>
              <a: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4"/>
            <a:ext cx="2667000"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98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Search Engine Results</a:t>
            </a:r>
          </a:p>
        </p:txBody>
      </p:sp>
      <p:sp>
        <p:nvSpPr>
          <p:cNvPr id="32771" name="Rectangle 3"/>
          <p:cNvSpPr>
            <a:spLocks noGrp="1" noChangeArrowheads="1"/>
          </p:cNvSpPr>
          <p:nvPr>
            <p:ph idx="1"/>
          </p:nvPr>
        </p:nvSpPr>
        <p:spPr>
          <a:xfrm>
            <a:off x="-34636" y="2057400"/>
            <a:ext cx="8077200" cy="1689100"/>
          </a:xfrm>
        </p:spPr>
        <p:txBody>
          <a:bodyPr/>
          <a:lstStyle/>
          <a:p>
            <a:pPr eaLnBrk="1" hangingPunct="1">
              <a:lnSpc>
                <a:spcPct val="80000"/>
              </a:lnSpc>
            </a:pPr>
            <a:r>
              <a:rPr lang="en-US" altLang="en-US" sz="2800" dirty="0" smtClean="0"/>
              <a:t>Different search engines might return different results in a different order</a:t>
            </a:r>
          </a:p>
          <a:p>
            <a:pPr eaLnBrk="1" hangingPunct="1">
              <a:lnSpc>
                <a:spcPct val="80000"/>
              </a:lnSpc>
            </a:pPr>
            <a:r>
              <a:rPr lang="en-US" altLang="en-US" sz="2800" dirty="0" smtClean="0"/>
              <a:t>Can include results from paying advertisers</a:t>
            </a:r>
            <a:r>
              <a:rPr lang="en-US" altLang="en-US" sz="2800" dirty="0" smtClean="0"/>
              <a:t>:</a:t>
            </a:r>
            <a:endParaRPr lang="en-US" altLang="en-US" sz="2800" dirty="0" smtClean="0"/>
          </a:p>
        </p:txBody>
      </p:sp>
      <p:pic>
        <p:nvPicPr>
          <p:cNvPr id="327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9291" y="3594100"/>
            <a:ext cx="6477000" cy="3263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021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Conducting a Search</a:t>
            </a:r>
          </a:p>
        </p:txBody>
      </p:sp>
      <p:sp>
        <p:nvSpPr>
          <p:cNvPr id="36867" name="Rectangle 3"/>
          <p:cNvSpPr>
            <a:spLocks noGrp="1" noChangeArrowheads="1"/>
          </p:cNvSpPr>
          <p:nvPr>
            <p:ph idx="1"/>
          </p:nvPr>
        </p:nvSpPr>
        <p:spPr>
          <a:xfrm>
            <a:off x="0" y="1905000"/>
            <a:ext cx="9144000" cy="4952999"/>
          </a:xfrm>
        </p:spPr>
        <p:txBody>
          <a:bodyPr>
            <a:normAutofit/>
          </a:bodyPr>
          <a:lstStyle/>
          <a:p>
            <a:pPr eaLnBrk="1" hangingPunct="1"/>
            <a:r>
              <a:rPr lang="en-US" altLang="en-US" sz="4800" dirty="0" smtClean="0"/>
              <a:t>Consider:</a:t>
            </a:r>
          </a:p>
          <a:p>
            <a:pPr lvl="1" eaLnBrk="1" hangingPunct="1"/>
            <a:r>
              <a:rPr lang="en-US" altLang="en-US" sz="3200" dirty="0" smtClean="0"/>
              <a:t>keywords that apply </a:t>
            </a:r>
          </a:p>
          <a:p>
            <a:pPr lvl="1" eaLnBrk="1" hangingPunct="1"/>
            <a:r>
              <a:rPr lang="en-US" altLang="en-US" sz="3200" dirty="0" smtClean="0"/>
              <a:t>what kinds of information you need</a:t>
            </a:r>
          </a:p>
          <a:p>
            <a:pPr lvl="1" eaLnBrk="1" hangingPunct="1"/>
            <a:r>
              <a:rPr lang="en-US" altLang="en-US" sz="3200" dirty="0" smtClean="0"/>
              <a:t>multiple angles </a:t>
            </a:r>
          </a:p>
          <a:p>
            <a:pPr lvl="1" eaLnBrk="1" hangingPunct="1"/>
            <a:r>
              <a:rPr lang="en-US" altLang="en-US" sz="4400" dirty="0" smtClean="0"/>
              <a:t>keep notes</a:t>
            </a:r>
          </a:p>
        </p:txBody>
      </p:sp>
    </p:spTree>
    <p:extLst>
      <p:ext uri="{BB962C8B-B14F-4D97-AF65-F5344CB8AC3E}">
        <p14:creationId xmlns:p14="http://schemas.microsoft.com/office/powerpoint/2010/main" val="27823019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Using Search Terms</a:t>
            </a:r>
          </a:p>
        </p:txBody>
      </p:sp>
      <p:sp>
        <p:nvSpPr>
          <p:cNvPr id="38915" name="Rectangle 3"/>
          <p:cNvSpPr>
            <a:spLocks noGrp="1" noChangeArrowheads="1"/>
          </p:cNvSpPr>
          <p:nvPr>
            <p:ph idx="1"/>
          </p:nvPr>
        </p:nvSpPr>
        <p:spPr>
          <a:xfrm>
            <a:off x="0" y="1905000"/>
            <a:ext cx="9144000" cy="4952999"/>
          </a:xfrm>
        </p:spPr>
        <p:txBody>
          <a:bodyPr>
            <a:normAutofit/>
          </a:bodyPr>
          <a:lstStyle/>
          <a:p>
            <a:pPr eaLnBrk="1" hangingPunct="1"/>
            <a:r>
              <a:rPr lang="en-US" altLang="en-US" sz="3600" dirty="0" smtClean="0"/>
              <a:t>Do multiple searches</a:t>
            </a:r>
          </a:p>
          <a:p>
            <a:pPr eaLnBrk="1" hangingPunct="1"/>
            <a:r>
              <a:rPr lang="en-US" altLang="en-US" sz="3600" dirty="0" smtClean="0"/>
              <a:t>Try keyword variations</a:t>
            </a:r>
          </a:p>
          <a:p>
            <a:pPr lvl="1" eaLnBrk="1" hangingPunct="1"/>
            <a:r>
              <a:rPr lang="en-US" altLang="en-US" sz="2000" dirty="0" smtClean="0"/>
              <a:t> e.g. try “dining hall,” “cafeteria,” and “campus food service”</a:t>
            </a:r>
          </a:p>
          <a:p>
            <a:pPr eaLnBrk="1" hangingPunct="1"/>
            <a:r>
              <a:rPr lang="en-US" altLang="en-US" sz="3600" dirty="0" smtClean="0"/>
              <a:t>Be specific as you learn more</a:t>
            </a:r>
          </a:p>
          <a:p>
            <a:pPr lvl="1" eaLnBrk="1" hangingPunct="1"/>
            <a:r>
              <a:rPr lang="en-US" altLang="en-US" sz="2000" dirty="0" smtClean="0"/>
              <a:t>e.g. change “dining hall” to “Midwest university dining hall”</a:t>
            </a:r>
          </a:p>
          <a:p>
            <a:pPr eaLnBrk="1" hangingPunct="1"/>
            <a:r>
              <a:rPr lang="en-US" altLang="en-US" sz="3600" dirty="0" smtClean="0"/>
              <a:t>Boolean Operators: words added to a search to make it more specific</a:t>
            </a:r>
          </a:p>
          <a:p>
            <a:pPr lvl="1" eaLnBrk="1" hangingPunct="1">
              <a:buFontTx/>
              <a:buNone/>
            </a:pPr>
            <a:endParaRPr lang="en-US" altLang="en-US" sz="2000" dirty="0" smtClean="0"/>
          </a:p>
        </p:txBody>
      </p:sp>
    </p:spTree>
    <p:extLst>
      <p:ext uri="{BB962C8B-B14F-4D97-AF65-F5344CB8AC3E}">
        <p14:creationId xmlns:p14="http://schemas.microsoft.com/office/powerpoint/2010/main" val="22198333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200" smtClean="0"/>
              <a:t>Defining a Search: Boolean Operators</a:t>
            </a:r>
          </a:p>
        </p:txBody>
      </p:sp>
      <p:sp>
        <p:nvSpPr>
          <p:cNvPr id="40963" name="Rectangle 3"/>
          <p:cNvSpPr>
            <a:spLocks noGrp="1" noChangeArrowheads="1"/>
          </p:cNvSpPr>
          <p:nvPr>
            <p:ph idx="1"/>
          </p:nvPr>
        </p:nvSpPr>
        <p:spPr>
          <a:xfrm>
            <a:off x="0" y="1905001"/>
            <a:ext cx="9144000" cy="4953000"/>
          </a:xfrm>
        </p:spPr>
        <p:txBody>
          <a:bodyPr>
            <a:normAutofit/>
          </a:bodyPr>
          <a:lstStyle/>
          <a:p>
            <a:pPr eaLnBrk="1" hangingPunct="1">
              <a:lnSpc>
                <a:spcPct val="90000"/>
              </a:lnSpc>
            </a:pPr>
            <a:r>
              <a:rPr lang="en-US" altLang="en-US" sz="3600" dirty="0" smtClean="0"/>
              <a:t>AND</a:t>
            </a:r>
          </a:p>
          <a:p>
            <a:pPr lvl="1" eaLnBrk="1" hangingPunct="1">
              <a:lnSpc>
                <a:spcPct val="90000"/>
              </a:lnSpc>
            </a:pPr>
            <a:r>
              <a:rPr lang="en-US" altLang="en-US" sz="2000" dirty="0" smtClean="0"/>
              <a:t>finds pages with all of the search terms used</a:t>
            </a:r>
          </a:p>
          <a:p>
            <a:pPr lvl="1" eaLnBrk="1" hangingPunct="1">
              <a:lnSpc>
                <a:spcPct val="90000"/>
              </a:lnSpc>
            </a:pPr>
            <a:r>
              <a:rPr lang="en-US" altLang="en-US" sz="2000" dirty="0" smtClean="0"/>
              <a:t>e.g. “dining hall” AND “student workers”</a:t>
            </a:r>
          </a:p>
          <a:p>
            <a:pPr eaLnBrk="1" hangingPunct="1">
              <a:lnSpc>
                <a:spcPct val="90000"/>
              </a:lnSpc>
            </a:pPr>
            <a:r>
              <a:rPr lang="en-US" altLang="en-US" sz="3600" dirty="0" smtClean="0"/>
              <a:t>OR</a:t>
            </a:r>
          </a:p>
          <a:p>
            <a:pPr lvl="1" eaLnBrk="1" hangingPunct="1">
              <a:lnSpc>
                <a:spcPct val="90000"/>
              </a:lnSpc>
            </a:pPr>
            <a:r>
              <a:rPr lang="en-US" altLang="en-US" sz="2000" dirty="0" smtClean="0"/>
              <a:t>finds pages with at least one of the search terms</a:t>
            </a:r>
          </a:p>
          <a:p>
            <a:pPr lvl="1" eaLnBrk="1" hangingPunct="1">
              <a:lnSpc>
                <a:spcPct val="90000"/>
              </a:lnSpc>
            </a:pPr>
            <a:r>
              <a:rPr lang="en-US" altLang="en-US" sz="2000" dirty="0" smtClean="0"/>
              <a:t>e.g. “dining hall” OR “cafeteria” OR “campus food service”</a:t>
            </a:r>
          </a:p>
          <a:p>
            <a:pPr eaLnBrk="1" hangingPunct="1">
              <a:lnSpc>
                <a:spcPct val="90000"/>
              </a:lnSpc>
            </a:pPr>
            <a:r>
              <a:rPr lang="en-US" altLang="en-US" sz="3600" dirty="0" smtClean="0"/>
              <a:t>NOT</a:t>
            </a:r>
          </a:p>
          <a:p>
            <a:pPr lvl="1" eaLnBrk="1" hangingPunct="1">
              <a:lnSpc>
                <a:spcPct val="90000"/>
              </a:lnSpc>
            </a:pPr>
            <a:r>
              <a:rPr lang="en-US" altLang="en-US" sz="2000" dirty="0" smtClean="0"/>
              <a:t>excludes pages that include the second term e.g. Henry VII NOT Shakespeare</a:t>
            </a:r>
          </a:p>
          <a:p>
            <a:pPr lvl="1" eaLnBrk="1" hangingPunct="1">
              <a:lnSpc>
                <a:spcPct val="90000"/>
              </a:lnSpc>
            </a:pPr>
            <a:endParaRPr lang="en-US" altLang="en-US" sz="2000" dirty="0" smtClean="0"/>
          </a:p>
        </p:txBody>
      </p:sp>
    </p:spTree>
    <p:extLst>
      <p:ext uri="{BB962C8B-B14F-4D97-AF65-F5344CB8AC3E}">
        <p14:creationId xmlns:p14="http://schemas.microsoft.com/office/powerpoint/2010/main" val="18689167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10.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11.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12.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13.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14.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2.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3.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4.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5.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6.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7.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8.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9.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
  <TotalTime>13</TotalTime>
  <Words>2558</Words>
  <Application>Microsoft Office PowerPoint</Application>
  <PresentationFormat>On-screen Show (4:3)</PresentationFormat>
  <Paragraphs>164</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Quotable</vt:lpstr>
      <vt:lpstr>Research Skills</vt:lpstr>
      <vt:lpstr>Facts, Opinions, &amp; Bias</vt:lpstr>
      <vt:lpstr>Web versus Print: Web</vt:lpstr>
      <vt:lpstr> Plagiarism</vt:lpstr>
      <vt:lpstr>All of the following are considered plagiarism:</vt:lpstr>
      <vt:lpstr>Search Engine Results</vt:lpstr>
      <vt:lpstr>Conducting a Search</vt:lpstr>
      <vt:lpstr>Using Search Terms</vt:lpstr>
      <vt:lpstr>Defining a Search: Boolean Operators</vt:lpstr>
      <vt:lpstr>Defining a Search: Quotation Marks</vt:lpstr>
      <vt:lpstr>Evaluating Search Results</vt:lpstr>
      <vt:lpstr>Evaluating Search Results</vt:lpstr>
      <vt:lpstr>Evaluating Search Results</vt:lpstr>
      <vt:lpstr>Some Clues to Determine a Site’s Purpose</vt:lpstr>
      <vt:lpstr>Evaluating Search Results</vt:lpstr>
      <vt:lpstr>Evaluating Search Results: Visuals</vt:lpstr>
      <vt:lpstr>Wikipedia Articles</vt:lpstr>
      <vt:lpstr>Evaluating Sources: Using Wikipedia</vt:lpstr>
    </vt:vector>
  </TitlesOfParts>
  <Company>Madison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Watson, Jimmi L</dc:creator>
  <cp:lastModifiedBy>Watson, Jimmi L</cp:lastModifiedBy>
  <cp:revision>2</cp:revision>
  <dcterms:created xsi:type="dcterms:W3CDTF">2016-11-30T13:47:28Z</dcterms:created>
  <dcterms:modified xsi:type="dcterms:W3CDTF">2016-11-30T14:00:29Z</dcterms:modified>
</cp:coreProperties>
</file>