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57" r:id="rId8"/>
    <p:sldId id="258" r:id="rId9"/>
    <p:sldId id="261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57AAD6-65EF-471D-8A52-03968D4C62B4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BF6AA37-B1D2-4BB0-B50F-9DCA746CE4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96818" y="1847352"/>
            <a:ext cx="5849639" cy="1204306"/>
          </a:xfrm>
        </p:spPr>
        <p:txBody>
          <a:bodyPr/>
          <a:lstStyle/>
          <a:p>
            <a:r>
              <a:rPr lang="en-US" sz="9600" dirty="0" smtClean="0"/>
              <a:t>Speeches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54360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8229600" cy="1371600"/>
          </a:xfrm>
        </p:spPr>
        <p:txBody>
          <a:bodyPr/>
          <a:lstStyle/>
          <a:p>
            <a:r>
              <a:rPr lang="en-US" sz="4000" dirty="0" smtClean="0"/>
              <a:t>Works </a:t>
            </a:r>
            <a:r>
              <a:rPr lang="en-US" sz="4000" dirty="0"/>
              <a:t>Cited - the last page of your informational piece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914400"/>
          </a:xfrm>
        </p:spPr>
        <p:txBody>
          <a:bodyPr/>
          <a:lstStyle/>
          <a:p>
            <a:pPr algn="r"/>
            <a:r>
              <a:rPr lang="en-US" sz="7200" dirty="0" smtClean="0"/>
              <a:t>Citing Sources</a:t>
            </a:r>
            <a:endParaRPr lang="en-US" sz="7200" dirty="0"/>
          </a:p>
        </p:txBody>
      </p:sp>
      <p:pic>
        <p:nvPicPr>
          <p:cNvPr id="6146" name="Picture 2" descr="C:\Documents and Settings\jimmi.watson\Local Settings\Temporary Internet Files\Content.IE5\HX9CD11R\MC9002344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973" y="3416291"/>
            <a:ext cx="5056027" cy="344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ea typeface="ＭＳ Ｐゴシック" charset="-128"/>
            </a:endParaRP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Arial" pitchFamily="34" charset="0"/>
                <a:ea typeface="ＭＳ Ｐゴシック" charset="-128"/>
              </a:rPr>
              <a:t>Book</a:t>
            </a:r>
            <a:endParaRPr lang="en-US" sz="2400" b="1" dirty="0">
              <a:solidFill>
                <a:schemeClr val="bg1"/>
              </a:solidFill>
              <a:effectLst/>
              <a:latin typeface="Arial" pitchFamily="34" charset="0"/>
              <a:ea typeface="ＭＳ Ｐゴシック" charset="-128"/>
            </a:endParaRPr>
          </a:p>
          <a:p>
            <a:pPr marL="0" lvl="0" indent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sz="2200" b="1" dirty="0" err="1" smtClean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Lastname</a:t>
            </a:r>
            <a:r>
              <a:rPr lang="en-US" sz="22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, </a:t>
            </a:r>
            <a:r>
              <a:rPr lang="en-US" sz="2200" b="1" dirty="0" err="1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Firstname</a:t>
            </a:r>
            <a:r>
              <a:rPr lang="en-US" sz="22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. </a:t>
            </a:r>
            <a:r>
              <a:rPr lang="en-US" sz="2200" b="1" i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Title of Book</a:t>
            </a:r>
            <a:r>
              <a:rPr lang="en-US" sz="22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. Place of 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Publication: Publisher</a:t>
            </a:r>
            <a:r>
              <a:rPr lang="en-US" sz="22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, Year of Publication. Medium of Publication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.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itchFamily="34" charset="0"/>
                <a:ea typeface="ＭＳ Ｐゴシック" charset="-128"/>
              </a:rPr>
              <a:t> </a:t>
            </a:r>
            <a:endParaRPr lang="en-US" sz="2400" b="1" dirty="0" smtClean="0">
              <a:solidFill>
                <a:schemeClr val="bg1"/>
              </a:solidFill>
              <a:effectLst/>
              <a:latin typeface="Arial" pitchFamily="34" charset="0"/>
              <a:ea typeface="ＭＳ Ｐゴシック" charset="-128"/>
            </a:endParaRPr>
          </a:p>
          <a:p>
            <a:pPr marL="0" lvl="0" indent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sz="2400" b="1" dirty="0" smtClean="0">
              <a:solidFill>
                <a:schemeClr val="bg1"/>
              </a:solidFill>
              <a:effectLst/>
              <a:latin typeface="Arial" pitchFamily="34" charset="0"/>
              <a:ea typeface="ＭＳ Ｐゴシック" charset="-128"/>
            </a:endParaRPr>
          </a:p>
          <a:p>
            <a:pPr mar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itchFamily="34" charset="0"/>
                <a:ea typeface="ＭＳ Ｐゴシック" charset="-128"/>
              </a:rPr>
              <a:t>Web Source</a:t>
            </a: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sz="22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Editor</a:t>
            </a:r>
            <a:r>
              <a:rPr lang="en-US" sz="22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, author, or compiler name (if available). </a:t>
            </a:r>
            <a:r>
              <a:rPr lang="en-US" altLang="ja-JP" sz="22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“Article </a:t>
            </a:r>
            <a:r>
              <a:rPr lang="en-US" sz="22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Name.</a:t>
            </a:r>
            <a:r>
              <a:rPr lang="en-US" altLang="en-US" sz="22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”</a:t>
            </a:r>
            <a:r>
              <a:rPr lang="en-US" altLang="ja-JP" sz="22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 Name of Site. Version number. Name of institution/ organization affiliated with the site (sponsor or publisher). Date of last update. Medium of publication. Date of access</a:t>
            </a:r>
            <a:r>
              <a:rPr lang="en-US" altLang="ja-JP" sz="22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.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itchFamily="34" charset="0"/>
                <a:ea typeface="ＭＳ Ｐゴシック" charset="-128"/>
              </a:rPr>
              <a:t> </a:t>
            </a:r>
            <a:endParaRPr lang="en-US" sz="2400" b="1" dirty="0" smtClean="0">
              <a:solidFill>
                <a:schemeClr val="bg1"/>
              </a:solidFill>
              <a:effectLst/>
              <a:latin typeface="Arial" pitchFamily="34" charset="0"/>
              <a:ea typeface="ＭＳ Ｐゴシック" charset="-128"/>
            </a:endParaRP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sz="2400" b="1" dirty="0" smtClean="0">
              <a:solidFill>
                <a:schemeClr val="bg1"/>
              </a:solidFill>
              <a:effectLst/>
              <a:latin typeface="Arial" pitchFamily="34" charset="0"/>
              <a:ea typeface="ＭＳ Ｐゴシック" charset="-128"/>
            </a:endParaRP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Arial" pitchFamily="34" charset="0"/>
                <a:ea typeface="ＭＳ Ｐゴシック" charset="-128"/>
              </a:rPr>
              <a:t>Article 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itchFamily="34" charset="0"/>
                <a:ea typeface="ＭＳ Ｐゴシック" charset="-128"/>
              </a:rPr>
              <a:t>in a Magazine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Arial" pitchFamily="34" charset="0"/>
                <a:ea typeface="ＭＳ Ｐゴシック" charset="-128"/>
              </a:rPr>
              <a:t>Forma</a:t>
            </a:r>
            <a:r>
              <a:rPr lang="en-US" sz="2000" b="1" dirty="0" smtClean="0">
                <a:solidFill>
                  <a:schemeClr val="bg1"/>
                </a:solidFill>
                <a:effectLst/>
                <a:latin typeface="Arial" pitchFamily="34" charset="0"/>
                <a:ea typeface="ＭＳ Ｐゴシック" charset="-128"/>
              </a:rPr>
              <a:t>t</a:t>
            </a:r>
            <a:endParaRPr lang="en-US" sz="2000" b="1" dirty="0">
              <a:solidFill>
                <a:schemeClr val="bg1"/>
              </a:solidFill>
              <a:effectLst/>
              <a:latin typeface="Arial" pitchFamily="34" charset="0"/>
              <a:ea typeface="ＭＳ Ｐゴシック" charset="-128"/>
            </a:endParaRP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sz="20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Author(s). </a:t>
            </a:r>
            <a:r>
              <a:rPr lang="en-US" altLang="en-US" sz="20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“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Title of Article.</a:t>
            </a:r>
            <a:r>
              <a:rPr lang="en-US" altLang="en-US" sz="20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”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 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Title of Periodical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 Day Month </a:t>
            </a:r>
            <a:r>
              <a:rPr lang="en-US" sz="20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Year: pages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. Medium of publication</a:t>
            </a:r>
            <a:r>
              <a:rPr lang="en-US" sz="20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.</a:t>
            </a: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ea typeface="ＭＳ Ｐゴシック" charset="-128"/>
            </a:endParaRP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sz="4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ＭＳ Ｐゴシック" charset="-128"/>
              </a:rPr>
              <a:t>www.bibme.org</a:t>
            </a:r>
            <a:endParaRPr lang="en-US" sz="4800" b="1" dirty="0">
              <a:solidFill>
                <a:schemeClr val="bg1"/>
              </a:solidFill>
              <a:effectLst/>
              <a:latin typeface="Arial" pitchFamily="34" charset="0"/>
              <a:ea typeface="ＭＳ Ｐゴシック" charset="-128"/>
            </a:endParaRPr>
          </a:p>
          <a:p>
            <a:pPr marL="0" lvl="0" indent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sz="2200" b="1" dirty="0">
              <a:solidFill>
                <a:srgbClr val="333399"/>
              </a:solidFill>
              <a:effectLst/>
              <a:latin typeface="Times New Roman" pitchFamily="18" charset="0"/>
              <a:ea typeface="ＭＳ Ｐゴシック" charset="-128"/>
            </a:endParaRP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sz="2200" b="1" dirty="0" smtClean="0">
              <a:solidFill>
                <a:srgbClr val="333399"/>
              </a:solidFill>
              <a:effectLst/>
              <a:latin typeface="Times New Roman" pitchFamily="18" charset="0"/>
              <a:ea typeface="ＭＳ Ｐゴシック" charset="-128"/>
            </a:endParaRP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ea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2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20940" cy="548640"/>
          </a:xfrm>
        </p:spPr>
        <p:txBody>
          <a:bodyPr/>
          <a:lstStyle/>
          <a:p>
            <a:r>
              <a:rPr lang="en-US" sz="4400" dirty="0" smtClean="0"/>
              <a:t>Persuasive speech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343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Goal is to persuade the audience to </a:t>
            </a:r>
            <a:r>
              <a:rPr lang="en-US" u="sng" dirty="0"/>
              <a:t>do </a:t>
            </a:r>
            <a:r>
              <a:rPr lang="en-US" dirty="0"/>
              <a:t>something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must be something that is do-able for this audience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should be something that they are capable of doing this year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 </a:t>
            </a:r>
            <a:r>
              <a:rPr lang="en-US" dirty="0"/>
              <a:t>should provide them with everything they need to know in order to accomplish what you have asked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 </a:t>
            </a:r>
            <a:r>
              <a:rPr lang="en-US" dirty="0"/>
              <a:t>need to demonstrate why they need to do it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 </a:t>
            </a:r>
            <a:r>
              <a:rPr lang="en-US" dirty="0"/>
              <a:t>should stress the advantages of what will happen if they do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7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r>
              <a:rPr lang="en-US" sz="4400" dirty="0" smtClean="0"/>
              <a:t>Text Structure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267700" cy="3842277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Problem-Solution</a:t>
            </a:r>
          </a:p>
          <a:p>
            <a:endParaRPr lang="en-US" sz="2400" dirty="0"/>
          </a:p>
          <a:p>
            <a:r>
              <a:rPr lang="en-US" sz="2400" dirty="0" smtClean="0"/>
              <a:t>Cause &amp; Effect</a:t>
            </a:r>
          </a:p>
          <a:p>
            <a:endParaRPr lang="en-US" sz="2400" dirty="0"/>
          </a:p>
          <a:p>
            <a:r>
              <a:rPr lang="en-US" sz="2400" dirty="0" smtClean="0"/>
              <a:t>Description</a:t>
            </a:r>
          </a:p>
          <a:p>
            <a:endParaRPr lang="en-US" sz="2400" dirty="0"/>
          </a:p>
          <a:p>
            <a:r>
              <a:rPr lang="en-US" sz="2400" dirty="0" smtClean="0"/>
              <a:t>Compare &amp; Contrast</a:t>
            </a:r>
          </a:p>
          <a:p>
            <a:endParaRPr lang="en-US" sz="2400" dirty="0"/>
          </a:p>
          <a:p>
            <a:r>
              <a:rPr lang="en-US" sz="2400" dirty="0" smtClean="0"/>
              <a:t>Sequence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79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/>
              <a:t>Print sources - </a:t>
            </a:r>
          </a:p>
          <a:p>
            <a:pPr lvl="1"/>
            <a:r>
              <a:rPr lang="en-US" sz="2800" dirty="0"/>
              <a:t>Secondary sources should be newly printed (5-10 years or less)</a:t>
            </a:r>
          </a:p>
          <a:p>
            <a:pPr lvl="1"/>
            <a:r>
              <a:rPr lang="en-US" sz="2800" dirty="0" smtClean="0"/>
              <a:t>Who </a:t>
            </a:r>
            <a:r>
              <a:rPr lang="en-US" sz="2800" dirty="0"/>
              <a:t>wrote the book/article?</a:t>
            </a:r>
          </a:p>
          <a:p>
            <a:pPr lvl="1"/>
            <a:r>
              <a:rPr lang="en-US" sz="2800" dirty="0"/>
              <a:t>Why did they write the book/article?</a:t>
            </a:r>
          </a:p>
          <a:p>
            <a:r>
              <a:rPr lang="en-US" sz="2800" dirty="0"/>
              <a:t>Online Sources –</a:t>
            </a:r>
          </a:p>
          <a:p>
            <a:pPr lvl="1"/>
            <a:r>
              <a:rPr lang="en-US" sz="2800" dirty="0"/>
              <a:t>What person or organization made and maintains the website?</a:t>
            </a:r>
          </a:p>
          <a:p>
            <a:pPr lvl="1"/>
            <a:r>
              <a:rPr lang="en-US" sz="2800" dirty="0"/>
              <a:t>What is the purpose of the site?</a:t>
            </a:r>
          </a:p>
          <a:p>
            <a:pPr lvl="1"/>
            <a:r>
              <a:rPr lang="en-US" sz="2800" dirty="0"/>
              <a:t>When was the site updated?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920154"/>
            <a:ext cx="7543800" cy="914400"/>
          </a:xfrm>
        </p:spPr>
        <p:txBody>
          <a:bodyPr/>
          <a:lstStyle/>
          <a:p>
            <a:pPr algn="ctr"/>
            <a:r>
              <a:rPr lang="en-US" sz="7200" dirty="0" smtClean="0"/>
              <a:t>Reliable Source</a:t>
            </a:r>
            <a:endParaRPr lang="en-US" sz="7200" dirty="0"/>
          </a:p>
        </p:txBody>
      </p:sp>
      <p:pic>
        <p:nvPicPr>
          <p:cNvPr id="4098" name="Picture 2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5108"/>
            <a:ext cx="2200656" cy="219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8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6927" y="1143000"/>
            <a:ext cx="8963026" cy="3124200"/>
          </a:xfrm>
        </p:spPr>
        <p:txBody>
          <a:bodyPr/>
          <a:lstStyle/>
          <a:p>
            <a:r>
              <a:rPr lang="en-US" sz="2000" dirty="0" smtClean="0"/>
              <a:t>To </a:t>
            </a:r>
            <a:r>
              <a:rPr lang="en-US" sz="2000" dirty="0"/>
              <a:t>steal and pass off (the ideas or words of another) as one's own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use (another's production) without crediting the source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present as new and original an idea or product derived from an existing source</a:t>
            </a:r>
          </a:p>
          <a:p>
            <a:r>
              <a:rPr lang="en-US" sz="2000" dirty="0"/>
              <a:t>In other words, plagiarism is an act of fraud. It involves both stealing someone else's work and lying about it afterward.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6004397" cy="685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/>
              <a:t>Plagiarism</a:t>
            </a:r>
            <a:endParaRPr lang="en-US" sz="1200" b="1" dirty="0"/>
          </a:p>
        </p:txBody>
      </p:sp>
      <p:pic>
        <p:nvPicPr>
          <p:cNvPr id="1026" name="Picture 2" descr="http://faculty.frostburg.edu/educ/mcushall/My%20TaskStream%20Work/file_attachments/2009/4/27/folio/7383467_cheating-on-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54" y="3276600"/>
            <a:ext cx="5034172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6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0" y="838200"/>
            <a:ext cx="6324600" cy="5791199"/>
          </a:xfrm>
        </p:spPr>
        <p:txBody>
          <a:bodyPr>
            <a:norm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urning </a:t>
            </a:r>
            <a:r>
              <a:rPr lang="en-US" sz="2000" dirty="0"/>
              <a:t>in someone else's work as your own</a:t>
            </a:r>
          </a:p>
          <a:p>
            <a:r>
              <a:rPr lang="en-US" sz="2000" dirty="0" smtClean="0"/>
              <a:t>Copying </a:t>
            </a:r>
            <a:r>
              <a:rPr lang="en-US" sz="2000" dirty="0"/>
              <a:t>words or ideas from someone else without giving credit</a:t>
            </a:r>
          </a:p>
          <a:p>
            <a:r>
              <a:rPr lang="en-US" sz="2000" dirty="0" smtClean="0"/>
              <a:t>Failing </a:t>
            </a:r>
            <a:r>
              <a:rPr lang="en-US" sz="2000" dirty="0"/>
              <a:t>to put a quotation in quotation marks</a:t>
            </a:r>
          </a:p>
          <a:p>
            <a:r>
              <a:rPr lang="en-US" sz="2000" dirty="0" smtClean="0"/>
              <a:t>Giving </a:t>
            </a:r>
            <a:r>
              <a:rPr lang="en-US" sz="2000" dirty="0"/>
              <a:t>incorrect information about the source of a quotation</a:t>
            </a:r>
          </a:p>
          <a:p>
            <a:r>
              <a:rPr lang="en-US" sz="2000" dirty="0" smtClean="0"/>
              <a:t>Changing </a:t>
            </a:r>
            <a:r>
              <a:rPr lang="en-US" sz="2000" dirty="0"/>
              <a:t>words but copying the sentence structure of a source without giving credit</a:t>
            </a:r>
          </a:p>
          <a:p>
            <a:r>
              <a:rPr lang="en-US" sz="2000" dirty="0" smtClean="0"/>
              <a:t>Copying </a:t>
            </a:r>
            <a:r>
              <a:rPr lang="en-US" sz="2000" dirty="0"/>
              <a:t>so many words or ideas from a source that it makes up the majority of your work, whether you give credit or not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6927"/>
            <a:ext cx="9144000" cy="921327"/>
          </a:xfrm>
        </p:spPr>
        <p:txBody>
          <a:bodyPr/>
          <a:lstStyle/>
          <a:p>
            <a:r>
              <a:rPr lang="en-US" b="1" dirty="0"/>
              <a:t>All of the following are considered plagiarism</a:t>
            </a:r>
            <a:r>
              <a:rPr lang="en-US" b="1" dirty="0" smtClean="0"/>
              <a:t>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6620"/>
            <a:ext cx="26670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3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91500" cy="914400"/>
          </a:xfrm>
        </p:spPr>
        <p:txBody>
          <a:bodyPr/>
          <a:lstStyle/>
          <a:p>
            <a:r>
              <a:rPr lang="en-US" sz="4400" dirty="0" smtClean="0"/>
              <a:t>Introduction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191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Attention Getter</a:t>
            </a:r>
            <a:r>
              <a:rPr lang="en-US" sz="1800" dirty="0"/>
              <a:t>: Pull the audience in with something interesting (a </a:t>
            </a:r>
            <a:r>
              <a:rPr lang="en-US" sz="1800" dirty="0" smtClean="0"/>
              <a:t>anecdote, interesting </a:t>
            </a:r>
            <a:r>
              <a:rPr lang="en-US" sz="1800" dirty="0"/>
              <a:t>stats, </a:t>
            </a:r>
            <a:r>
              <a:rPr lang="en-US" sz="1800" dirty="0" smtClean="0"/>
              <a:t>a quotation</a:t>
            </a:r>
            <a:r>
              <a:rPr lang="en-US" sz="1800" dirty="0"/>
              <a:t>, etc.).</a:t>
            </a:r>
          </a:p>
          <a:p>
            <a:endParaRPr lang="en-US" sz="1800" dirty="0" smtClean="0"/>
          </a:p>
          <a:p>
            <a:r>
              <a:rPr lang="en-US" sz="1800" dirty="0" smtClean="0"/>
              <a:t>Introduction </a:t>
            </a:r>
            <a:r>
              <a:rPr lang="en-US" sz="1800" dirty="0"/>
              <a:t>of </a:t>
            </a:r>
            <a:r>
              <a:rPr lang="en-US" sz="1800" dirty="0" smtClean="0"/>
              <a:t>Topic</a:t>
            </a:r>
            <a:r>
              <a:rPr lang="en-US" sz="1800" dirty="0"/>
              <a:t>: Give the audience a brief glimpse at what you are talking about, </a:t>
            </a:r>
            <a:r>
              <a:rPr lang="en-US" sz="1800" dirty="0" smtClean="0"/>
              <a:t>maybe some </a:t>
            </a:r>
            <a:r>
              <a:rPr lang="en-US" sz="1800" dirty="0"/>
              <a:t>background info they need to best understand your topic.</a:t>
            </a:r>
          </a:p>
          <a:p>
            <a:endParaRPr lang="en-US" sz="1800" dirty="0" smtClean="0"/>
          </a:p>
          <a:p>
            <a:r>
              <a:rPr lang="en-US" sz="1800" dirty="0" smtClean="0"/>
              <a:t>Credibility Statement</a:t>
            </a:r>
            <a:r>
              <a:rPr lang="en-US" sz="1800" dirty="0"/>
              <a:t>: What qualifies you to speak on this topic? What would connect </a:t>
            </a:r>
            <a:r>
              <a:rPr lang="en-US" sz="1800" dirty="0" smtClean="0"/>
              <a:t>you with </a:t>
            </a:r>
            <a:r>
              <a:rPr lang="en-US" sz="1800" dirty="0"/>
              <a:t>the audience and make them want to listen to you?</a:t>
            </a:r>
          </a:p>
          <a:p>
            <a:endParaRPr lang="en-US" sz="1800" dirty="0" smtClean="0"/>
          </a:p>
          <a:p>
            <a:r>
              <a:rPr lang="en-US" sz="1800" dirty="0" smtClean="0"/>
              <a:t>Thesis Statement</a:t>
            </a:r>
            <a:r>
              <a:rPr lang="en-US" sz="1800" dirty="0"/>
              <a:t>: This single complete sentence has two purposes: 1) it serves </a:t>
            </a:r>
            <a:r>
              <a:rPr lang="en-US" sz="1800" dirty="0" smtClean="0"/>
              <a:t>as your </a:t>
            </a:r>
            <a:r>
              <a:rPr lang="en-US" sz="1800" dirty="0"/>
              <a:t>transition between the introduction and the body of the speech and 2) it </a:t>
            </a:r>
            <a:r>
              <a:rPr lang="en-US" sz="1800" dirty="0" smtClean="0"/>
              <a:t>provides your audience with your </a:t>
            </a:r>
            <a:r>
              <a:rPr lang="en-US" sz="1800" dirty="0"/>
              <a:t>main </a:t>
            </a:r>
            <a:r>
              <a:rPr lang="en-US" sz="1800" dirty="0" smtClean="0"/>
              <a:t>idea and purpose of your speech.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0427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Body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Topic Sentence: lets your audience know what the paragraph will be about. Should be a main point that supports your thesis statement.</a:t>
            </a:r>
          </a:p>
          <a:p>
            <a:endParaRPr lang="en-US" sz="2000" dirty="0" smtClean="0"/>
          </a:p>
          <a:p>
            <a:r>
              <a:rPr lang="en-US" sz="2000" dirty="0" smtClean="0"/>
              <a:t>Appeal: Ethos, Pathos., or Logos.</a:t>
            </a:r>
          </a:p>
          <a:p>
            <a:endParaRPr lang="en-US" sz="2000" dirty="0" smtClean="0"/>
          </a:p>
          <a:p>
            <a:r>
              <a:rPr lang="en-US" sz="2000" dirty="0" smtClean="0"/>
              <a:t>Research: At least 3 valid sources referenced</a:t>
            </a:r>
          </a:p>
          <a:p>
            <a:endParaRPr lang="en-US" sz="2000" dirty="0"/>
          </a:p>
          <a:p>
            <a:r>
              <a:rPr lang="en-US" sz="2000" dirty="0" smtClean="0"/>
              <a:t>Transitions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5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20940" cy="548640"/>
          </a:xfrm>
        </p:spPr>
        <p:txBody>
          <a:bodyPr/>
          <a:lstStyle/>
          <a:p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Summary</a:t>
            </a:r>
            <a:r>
              <a:rPr lang="en-US" sz="2000" dirty="0"/>
              <a:t>: Use this moment to express what you want the audience to remember after </a:t>
            </a:r>
            <a:r>
              <a:rPr lang="en-US" sz="2000" dirty="0" smtClean="0"/>
              <a:t>the speech </a:t>
            </a:r>
            <a:r>
              <a:rPr lang="en-US" sz="2000" dirty="0"/>
              <a:t>is over. </a:t>
            </a:r>
            <a:r>
              <a:rPr lang="en-US" sz="2000" dirty="0"/>
              <a:t>Make this meaningful. </a:t>
            </a:r>
            <a:r>
              <a:rPr lang="en-US" sz="2000" dirty="0"/>
              <a:t>It should be something more than, “Today we </a:t>
            </a:r>
            <a:r>
              <a:rPr lang="en-US" sz="2000" dirty="0" smtClean="0"/>
              <a:t>talked about </a:t>
            </a:r>
            <a:r>
              <a:rPr lang="en-US" sz="2000" dirty="0"/>
              <a:t>X, Y, Z.”)</a:t>
            </a:r>
          </a:p>
          <a:p>
            <a:endParaRPr lang="en-US" sz="2000" dirty="0"/>
          </a:p>
          <a:p>
            <a:r>
              <a:rPr lang="en-US" sz="2000" dirty="0" smtClean="0"/>
              <a:t>Clincher</a:t>
            </a:r>
            <a:r>
              <a:rPr lang="en-US" sz="2000" dirty="0"/>
              <a:t>: You need to have a strong ending. It often works well to refer back to your </a:t>
            </a:r>
            <a:r>
              <a:rPr lang="en-US" sz="2000" dirty="0" smtClean="0"/>
              <a:t>attention getter</a:t>
            </a:r>
            <a:r>
              <a:rPr lang="en-US" sz="2000" dirty="0"/>
              <a:t>, to end with a strong quotation, to create a strong image, etc.</a:t>
            </a:r>
          </a:p>
        </p:txBody>
      </p:sp>
    </p:spTree>
    <p:extLst>
      <p:ext uri="{BB962C8B-B14F-4D97-AF65-F5344CB8AC3E}">
        <p14:creationId xmlns:p14="http://schemas.microsoft.com/office/powerpoint/2010/main" val="3085325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648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Speeches</vt:lpstr>
      <vt:lpstr>Persuasive speech</vt:lpstr>
      <vt:lpstr>Text Structure</vt:lpstr>
      <vt:lpstr>Reliable Source</vt:lpstr>
      <vt:lpstr> Plagiarism</vt:lpstr>
      <vt:lpstr>All of the following are considered plagiarism:</vt:lpstr>
      <vt:lpstr>Introduction</vt:lpstr>
      <vt:lpstr>Body</vt:lpstr>
      <vt:lpstr>Conclusion</vt:lpstr>
      <vt:lpstr>Citing Sources</vt:lpstr>
      <vt:lpstr>PowerPoint Presentation</vt:lpstr>
      <vt:lpstr>PowerPoint Presentation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Speeches</dc:title>
  <dc:creator>Watson, Jimmi L</dc:creator>
  <cp:lastModifiedBy>Watson, Jimmi L</cp:lastModifiedBy>
  <cp:revision>5</cp:revision>
  <dcterms:created xsi:type="dcterms:W3CDTF">2015-01-30T12:37:05Z</dcterms:created>
  <dcterms:modified xsi:type="dcterms:W3CDTF">2015-01-30T13:24:09Z</dcterms:modified>
</cp:coreProperties>
</file>