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9" r:id="rId5"/>
    <p:sldId id="263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0C0C0"/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2" autoAdjust="0"/>
    <p:restoredTop sz="94660" autoAdjust="0"/>
  </p:normalViewPr>
  <p:slideViewPr>
    <p:cSldViewPr>
      <p:cViewPr>
        <p:scale>
          <a:sx n="66" d="100"/>
          <a:sy n="66" d="100"/>
        </p:scale>
        <p:origin x="-59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8A79F-7415-46F7-BBEA-D33CD956D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8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D28DA-E2D6-45B4-88A0-A80CC703A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5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DFE61-2522-4311-BBEA-65E3B260A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0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7EE83-94FE-48F5-8974-518BC1A79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7EBE4-C792-4562-86E6-2F1FEDDD3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5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69A8-4FA7-4A0F-A59A-54CACBEBF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9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7A7A-E9C4-42CA-B23F-E730C0534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3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40E54-0E0F-44D4-B3F1-6EDA60E3E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0F06-5F83-4962-8373-C860C610F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4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F72F9-A7A9-4AF1-BB68-5C66DDE58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5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F2C84-E073-439A-87ED-F1FE435F0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3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D8835B-CF4B-4961-8CB4-847042AC4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5257800" cy="1374775"/>
          </a:xfrm>
        </p:spPr>
        <p:txBody>
          <a:bodyPr/>
          <a:lstStyle/>
          <a:p>
            <a:pPr algn="l" eaLnBrk="1" hangingPunct="1"/>
            <a:r>
              <a:rPr lang="en-US" sz="5400" b="1" dirty="0" smtClean="0">
                <a:solidFill>
                  <a:srgbClr val="FF0000"/>
                </a:solidFill>
              </a:rPr>
              <a:t>Text</a:t>
            </a:r>
            <a:r>
              <a:rPr lang="en-US" sz="5400" b="1" dirty="0" smtClean="0"/>
              <a:t> </a:t>
            </a:r>
            <a:r>
              <a:rPr lang="en-US" sz="5400" b="1" dirty="0" smtClean="0">
                <a:solidFill>
                  <a:srgbClr val="C0C0C0"/>
                </a:solidFill>
              </a:rPr>
              <a:t>Structure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4495800" cy="1752600"/>
          </a:xfrm>
        </p:spPr>
        <p:txBody>
          <a:bodyPr/>
          <a:lstStyle/>
          <a:p>
            <a:pPr algn="l" eaLnBrk="1" hangingPunct="1"/>
            <a:r>
              <a:rPr lang="en-US" b="1" dirty="0" smtClean="0"/>
              <a:t>Non-fiction Organizational Patterns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Text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C0C0"/>
                </a:solidFill>
              </a:rPr>
              <a:t>Structure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 smtClean="0"/>
              <a:t>How </a:t>
            </a:r>
            <a:r>
              <a:rPr lang="en-US" b="1" dirty="0" smtClean="0">
                <a:solidFill>
                  <a:srgbClr val="FF0000"/>
                </a:solidFill>
              </a:rPr>
              <a:t>text</a:t>
            </a:r>
            <a:r>
              <a:rPr lang="en-US" b="1" dirty="0" smtClean="0"/>
              <a:t> is organized.</a:t>
            </a:r>
          </a:p>
          <a:p>
            <a:pPr algn="ctr" eaLnBrk="1" hangingPunct="1">
              <a:buFontTx/>
              <a:buNone/>
            </a:pPr>
            <a:endParaRPr lang="en-US" b="1" dirty="0" smtClean="0"/>
          </a:p>
          <a:p>
            <a:pPr eaLnBrk="1" hangingPunct="1"/>
            <a:r>
              <a:rPr lang="en-US" dirty="0" smtClean="0"/>
              <a:t>Non-fiction has lots of text structures.</a:t>
            </a:r>
          </a:p>
          <a:p>
            <a:pPr eaLnBrk="1" hangingPunct="1"/>
            <a:r>
              <a:rPr lang="en-US" b="1" dirty="0" smtClean="0"/>
              <a:t>Each paragraph may be different.</a:t>
            </a:r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We’ll learn</a:t>
            </a:r>
            <a:r>
              <a:rPr lang="en-US" b="1" dirty="0" smtClean="0"/>
              <a:t> 5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Description</a:t>
            </a:r>
            <a:endParaRPr lang="en-US" b="1" dirty="0" smtClean="0">
              <a:solidFill>
                <a:schemeClr val="bg2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25146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Sensory and descriptive details help readers visualize information. It shares the </a:t>
            </a:r>
            <a:r>
              <a:rPr lang="en-US" dirty="0">
                <a:solidFill>
                  <a:srgbClr val="FF0000"/>
                </a:solidFill>
              </a:rPr>
              <a:t>who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what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where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when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why</a:t>
            </a:r>
            <a:r>
              <a:rPr lang="en-US" dirty="0"/>
              <a:t>, and </a:t>
            </a:r>
            <a:r>
              <a:rPr lang="en-US" dirty="0">
                <a:solidFill>
                  <a:schemeClr val="bg2"/>
                </a:solidFill>
              </a:rPr>
              <a:t>how</a:t>
            </a:r>
            <a:r>
              <a:rPr lang="en-US" dirty="0"/>
              <a:t> of a topic/subject.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029200" y="4648200"/>
            <a:ext cx="3886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8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folHlink"/>
                </a:solidFill>
              </a:rPr>
              <a:t>Cause and Effect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 smtClean="0"/>
              <a:t>Explains reasons why something happened.</a:t>
            </a:r>
          </a:p>
          <a:p>
            <a:pPr algn="ctr" eaLnBrk="1" hangingPunct="1">
              <a:buFontTx/>
              <a:buNone/>
            </a:pPr>
            <a:endParaRPr lang="en-US" sz="1200" b="1" dirty="0" smtClean="0"/>
          </a:p>
          <a:p>
            <a:pPr eaLnBrk="1" hangingPunct="1">
              <a:buFontTx/>
              <a:buNone/>
            </a:pPr>
            <a:r>
              <a:rPr lang="en-US" b="1" dirty="0" smtClean="0"/>
              <a:t>Or explains the effects of something.</a:t>
            </a:r>
          </a:p>
        </p:txBody>
      </p:sp>
      <p:pic>
        <p:nvPicPr>
          <p:cNvPr id="1026" name="Picture 2" descr="http://www.enchantedlearning.com/graphicorganizers/causeandeffect/gifs/causeandeffec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4419599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Problem</a:t>
            </a:r>
            <a:r>
              <a:rPr lang="en-US" b="1" smtClean="0"/>
              <a:t> and </a:t>
            </a:r>
            <a:r>
              <a:rPr lang="en-US" b="1" smtClean="0">
                <a:solidFill>
                  <a:schemeClr val="bg2"/>
                </a:solidFill>
              </a:rPr>
              <a:t>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Author states a problem and solution(s).</a:t>
            </a:r>
          </a:p>
          <a:p>
            <a:pPr eaLnBrk="1" hangingPunct="1">
              <a:buFontTx/>
              <a:buNone/>
            </a:pPr>
            <a:r>
              <a:rPr lang="en-US" b="1" smtClean="0"/>
              <a:t>Similar to </a:t>
            </a:r>
            <a:r>
              <a:rPr lang="en-US" b="1" smtClean="0">
                <a:solidFill>
                  <a:schemeClr val="bg2"/>
                </a:solidFill>
              </a:rPr>
              <a:t>cause</a:t>
            </a:r>
            <a:r>
              <a:rPr lang="en-US" b="1" smtClean="0"/>
              <a:t> and </a:t>
            </a:r>
            <a:r>
              <a:rPr lang="en-US" b="1" smtClean="0">
                <a:solidFill>
                  <a:srgbClr val="FF0000"/>
                </a:solidFill>
              </a:rPr>
              <a:t>effect</a:t>
            </a:r>
            <a:r>
              <a:rPr lang="en-US" b="1" smtClean="0"/>
              <a:t>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029200" y="4648200"/>
            <a:ext cx="3886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4" descr="https://www.ereadingworksheets.com/images/problem-and-solu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532" y="30480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0C0C0"/>
                </a:solidFill>
              </a:rPr>
              <a:t>Compare</a:t>
            </a:r>
            <a:r>
              <a:rPr lang="en-US" b="1" smtClean="0"/>
              <a:t> and </a:t>
            </a:r>
            <a:r>
              <a:rPr lang="en-US" b="1" smtClean="0">
                <a:solidFill>
                  <a:srgbClr val="FF0000"/>
                </a:solidFill>
              </a:rPr>
              <a:t>Contrast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C0C0C0"/>
                </a:solidFill>
              </a:rPr>
              <a:t>Compare</a:t>
            </a:r>
            <a:r>
              <a:rPr lang="en-US" sz="2400" smtClean="0"/>
              <a:t> = find similarities           </a:t>
            </a:r>
            <a:r>
              <a:rPr lang="en-US" sz="2400" b="1" smtClean="0">
                <a:solidFill>
                  <a:srgbClr val="FF0000"/>
                </a:solidFill>
              </a:rPr>
              <a:t>Contrast</a:t>
            </a:r>
            <a:r>
              <a:rPr lang="en-US" sz="2400" smtClean="0"/>
              <a:t> = find differences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algn="ctr" eaLnBrk="1" hangingPunct="1">
              <a:buFontTx/>
              <a:buNone/>
            </a:pPr>
            <a:r>
              <a:rPr lang="en-US" sz="3000" b="1" smtClean="0"/>
              <a:t>Shows what’s in common and what’s different.</a:t>
            </a:r>
          </a:p>
          <a:p>
            <a:pPr algn="ctr" eaLnBrk="1" hangingPunct="1">
              <a:buFontTx/>
              <a:buNone/>
            </a:pPr>
            <a:endParaRPr lang="en-US" sz="3000" b="1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94063"/>
            <a:ext cx="3886200" cy="356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657600" y="3429000"/>
            <a:ext cx="220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/>
              <a:t>Apples &amp;</a:t>
            </a:r>
          </a:p>
          <a:p>
            <a:pPr algn="ctr"/>
            <a:r>
              <a:rPr lang="en-US" sz="2000" b="1"/>
              <a:t>Oranges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971800" y="5029200"/>
            <a:ext cx="152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Fruits </a:t>
            </a:r>
            <a:br>
              <a:rPr lang="en-US" sz="2000" b="1">
                <a:latin typeface="Times New Roman" pitchFamily="18" charset="0"/>
              </a:rPr>
            </a:br>
            <a:endParaRPr lang="en-US" sz="800" b="1">
              <a:latin typeface="Times New Roman" pitchFamily="18" charset="0"/>
            </a:endParaRPr>
          </a:p>
          <a:p>
            <a:pPr algn="ctr"/>
            <a:r>
              <a:rPr lang="en-US" sz="2000" b="1">
                <a:latin typeface="Times New Roman" pitchFamily="18" charset="0"/>
              </a:rPr>
              <a:t>Have Seeds</a:t>
            </a:r>
            <a:br>
              <a:rPr lang="en-US" sz="2000" b="1">
                <a:latin typeface="Times New Roman" pitchFamily="18" charset="0"/>
              </a:rPr>
            </a:br>
            <a:endParaRPr lang="en-US" sz="800" b="1">
              <a:latin typeface="Times New Roman" pitchFamily="18" charset="0"/>
            </a:endParaRPr>
          </a:p>
          <a:p>
            <a:pPr algn="ctr"/>
            <a:r>
              <a:rPr lang="en-US" sz="2000" b="1">
                <a:latin typeface="Times New Roman" pitchFamily="18" charset="0"/>
              </a:rPr>
              <a:t>Healthy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029200" y="5029200"/>
            <a:ext cx="152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</a:rPr>
              <a:t>Colors</a:t>
            </a:r>
            <a:br>
              <a:rPr lang="en-US" sz="2200" b="1">
                <a:latin typeface="Times New Roman" pitchFamily="18" charset="0"/>
              </a:rPr>
            </a:br>
            <a:endParaRPr lang="en-US" sz="100" b="1">
              <a:latin typeface="Times New Roman" pitchFamily="18" charset="0"/>
            </a:endParaRPr>
          </a:p>
          <a:p>
            <a:pPr algn="ctr"/>
            <a:r>
              <a:rPr lang="en-US" sz="800" b="1">
                <a:latin typeface="Times New Roman" pitchFamily="18" charset="0"/>
              </a:rPr>
              <a:t/>
            </a:r>
            <a:br>
              <a:rPr lang="en-US" sz="800" b="1">
                <a:latin typeface="Times New Roman" pitchFamily="18" charset="0"/>
              </a:rPr>
            </a:br>
            <a:r>
              <a:rPr lang="en-US" sz="2200" b="1">
                <a:latin typeface="Times New Roman" pitchFamily="18" charset="0"/>
              </a:rPr>
              <a:t>Tastes</a:t>
            </a:r>
            <a:br>
              <a:rPr lang="en-US" sz="2200" b="1">
                <a:latin typeface="Times New Roman" pitchFamily="18" charset="0"/>
              </a:rPr>
            </a:br>
            <a:endParaRPr lang="en-US" sz="800" b="1">
              <a:latin typeface="Times New Roman" pitchFamily="18" charset="0"/>
            </a:endParaRPr>
          </a:p>
          <a:p>
            <a:pPr algn="ctr"/>
            <a:r>
              <a:rPr lang="en-US" sz="2200" b="1">
                <a:latin typeface="Times New Roman" pitchFamily="18" charset="0"/>
              </a:rPr>
              <a:t>Locations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9" grpId="0"/>
      <p:bldP spid="6150" grpId="0"/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bg2"/>
                </a:solidFill>
              </a:rPr>
              <a:t>Sequence (Chronological)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b="1" dirty="0" smtClean="0"/>
              <a:t>Steps described in the order they occur.</a:t>
            </a:r>
          </a:p>
          <a:p>
            <a:pPr eaLnBrk="1" hangingPunct="1"/>
            <a:endParaRPr lang="en-US" b="1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52713"/>
            <a:ext cx="45720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85800" y="4724400"/>
            <a:ext cx="1219200" cy="457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Put on </a:t>
            </a:r>
          </a:p>
          <a:p>
            <a:pPr algn="ctr"/>
            <a:r>
              <a:rPr lang="en-US" sz="1200"/>
              <a:t>Shoe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600200" y="4114800"/>
            <a:ext cx="1219200" cy="457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Make Two </a:t>
            </a:r>
          </a:p>
          <a:p>
            <a:pPr algn="ctr"/>
            <a:r>
              <a:rPr lang="en-US" sz="1200"/>
              <a:t>Loops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514600" y="3505200"/>
            <a:ext cx="12192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Tie Loops </a:t>
            </a:r>
          </a:p>
          <a:p>
            <a:pPr algn="ctr"/>
            <a:r>
              <a:rPr lang="en-US" sz="1200"/>
              <a:t>Together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3429000" y="2895600"/>
            <a:ext cx="12192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Tighten</a:t>
            </a:r>
          </a:p>
          <a:p>
            <a:pPr algn="ctr"/>
            <a:r>
              <a:rPr lang="en-US" sz="1200"/>
              <a:t>Laces</a:t>
            </a:r>
          </a:p>
        </p:txBody>
      </p:sp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19400"/>
            <a:ext cx="3657600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6400" y="2667000"/>
            <a:ext cx="2895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Get bread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486400" y="3200400"/>
            <a:ext cx="2895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Open jars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5486400" y="3657600"/>
            <a:ext cx="2895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Spread peanut butter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486400" y="4191000"/>
            <a:ext cx="2895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Spread jelly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486400" y="4648200"/>
            <a:ext cx="2895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Combine slices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486400" y="5105400"/>
            <a:ext cx="2895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/>
              <a:t>Enjoy</a:t>
            </a:r>
            <a:r>
              <a:rPr lang="en-US"/>
              <a:t>.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59436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000" b="1">
                <a:solidFill>
                  <a:srgbClr val="FF0000"/>
                </a:solidFill>
              </a:rPr>
              <a:t>Does not take place at any specific point in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  <p:bldP spid="9222" grpId="0"/>
      <p:bldP spid="9223" grpId="0" animBg="1"/>
      <p:bldP spid="9224" grpId="0"/>
      <p:bldP spid="9226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23649</TotalTime>
  <Words>162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Text Structure</vt:lpstr>
      <vt:lpstr>Text Structure</vt:lpstr>
      <vt:lpstr>Description</vt:lpstr>
      <vt:lpstr>Cause and Effect</vt:lpstr>
      <vt:lpstr>Problem and Solution</vt:lpstr>
      <vt:lpstr>Compare and Contrast</vt:lpstr>
      <vt:lpstr>Sequence (Chronological)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Structure</dc:title>
  <dc:creator>D</dc:creator>
  <cp:lastModifiedBy>Watson, Jimmi L</cp:lastModifiedBy>
  <cp:revision>22</cp:revision>
  <dcterms:created xsi:type="dcterms:W3CDTF">2010-10-31T22:24:28Z</dcterms:created>
  <dcterms:modified xsi:type="dcterms:W3CDTF">2016-11-04T18:18:46Z</dcterms:modified>
</cp:coreProperties>
</file>