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7086600" cy="90249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645" cy="4514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337" y="0"/>
            <a:ext cx="3070645" cy="4514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0F011-9D4D-444A-9403-5406D3E92603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71985"/>
            <a:ext cx="3070645" cy="4514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337" y="8571985"/>
            <a:ext cx="3070645" cy="4514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5E4851-B720-40A4-9FD5-9F0E5C7A5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13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B73C-F318-4F54-8376-AB42CE346B60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37EA-DFF5-4020-8397-D147B90E5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877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B73C-F318-4F54-8376-AB42CE346B60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37EA-DFF5-4020-8397-D147B90E5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16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B73C-F318-4F54-8376-AB42CE346B60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37EA-DFF5-4020-8397-D147B90E5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170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B73C-F318-4F54-8376-AB42CE346B60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37EA-DFF5-4020-8397-D147B90E5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142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B73C-F318-4F54-8376-AB42CE346B60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37EA-DFF5-4020-8397-D147B90E5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340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B73C-F318-4F54-8376-AB42CE346B60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37EA-DFF5-4020-8397-D147B90E5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49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B73C-F318-4F54-8376-AB42CE346B60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37EA-DFF5-4020-8397-D147B90E5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41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B73C-F318-4F54-8376-AB42CE346B60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37EA-DFF5-4020-8397-D147B90E5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89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B73C-F318-4F54-8376-AB42CE346B60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37EA-DFF5-4020-8397-D147B90E5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12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B73C-F318-4F54-8376-AB42CE346B60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37EA-DFF5-4020-8397-D147B90E5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4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B73C-F318-4F54-8376-AB42CE346B60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37EA-DFF5-4020-8397-D147B90E5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88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3B73C-F318-4F54-8376-AB42CE346B60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537EA-DFF5-4020-8397-D147B90E5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907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.org/en/holocaustremembrance/educational%20Footprint.s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227127" cy="2209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7300" b="1" dirty="0" err="1" smtClean="0"/>
              <a:t>Bellwork</a:t>
            </a:r>
            <a:r>
              <a:rPr lang="en-US" sz="7300" b="1" dirty="0" smtClean="0"/>
              <a:t>: </a:t>
            </a:r>
            <a:r>
              <a:rPr lang="en-US" b="1" dirty="0" smtClean="0"/>
              <a:t>How did you personally identify with Ben </a:t>
            </a:r>
            <a:r>
              <a:rPr lang="en-US" b="1" dirty="0" err="1" smtClean="0"/>
              <a:t>Kamm</a:t>
            </a:r>
            <a:r>
              <a:rPr lang="en-US" b="1" dirty="0" smtClean="0"/>
              <a:t> while reading </a:t>
            </a:r>
            <a:r>
              <a:rPr lang="en-US" b="1" i="1" dirty="0" smtClean="0"/>
              <a:t>Fighting Hitler</a:t>
            </a:r>
            <a:r>
              <a:rPr lang="en-US" b="1" dirty="0" smtClean="0"/>
              <a:t>? Use specific examples from the text.</a:t>
            </a:r>
            <a:r>
              <a:rPr lang="en-US" sz="4800" dirty="0" smtClean="0">
                <a:solidFill>
                  <a:schemeClr val="bg1"/>
                </a:solidFill>
              </a:rPr>
              <a:t/>
            </a:r>
            <a:br>
              <a:rPr lang="en-US" sz="4800" dirty="0" smtClean="0">
                <a:solidFill>
                  <a:schemeClr val="bg1"/>
                </a:solidFill>
              </a:rPr>
            </a:b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5" t="45059" r="3409" b="29842"/>
          <a:stretch/>
        </p:blipFill>
        <p:spPr bwMode="auto">
          <a:xfrm>
            <a:off x="2911800" y="2971800"/>
            <a:ext cx="5979272" cy="374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166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80" y="0"/>
            <a:ext cx="9153153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696" y="20782"/>
            <a:ext cx="8229600" cy="1219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hlinkClick r:id="rId3"/>
              </a:rPr>
              <a:t>http://www.un.org/en/holocaustremembrance/educational%20Footprint.shtml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38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0"/>
            <a:ext cx="9525000" cy="6858001"/>
          </a:xfrm>
        </p:spPr>
      </p:pic>
    </p:spTree>
    <p:extLst>
      <p:ext uri="{BB962C8B-B14F-4D97-AF65-F5344CB8AC3E}">
        <p14:creationId xmlns:p14="http://schemas.microsoft.com/office/powerpoint/2010/main" val="171072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636"/>
            <a:ext cx="9144000" cy="692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743200"/>
            <a:ext cx="9067800" cy="4114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sz="3500" b="1" dirty="0" smtClean="0"/>
              <a:t>1. What </a:t>
            </a:r>
            <a:r>
              <a:rPr lang="en-US" sz="3500" b="1" dirty="0"/>
              <a:t>happened to the people whose shoes were piled up in the wagon? Explain what details </a:t>
            </a:r>
            <a:r>
              <a:rPr lang="en-US" sz="3500" b="1" dirty="0" smtClean="0"/>
              <a:t>in the </a:t>
            </a:r>
            <a:r>
              <a:rPr lang="en-US" sz="3500" b="1" dirty="0"/>
              <a:t>poem led to your conclusion</a:t>
            </a:r>
            <a:r>
              <a:rPr lang="en-US" sz="3500" b="1" dirty="0" smtClean="0"/>
              <a:t>.</a:t>
            </a:r>
          </a:p>
          <a:p>
            <a:pPr marL="0" indent="0">
              <a:buNone/>
            </a:pPr>
            <a:endParaRPr lang="en-US" sz="3500" b="1" dirty="0" smtClean="0"/>
          </a:p>
          <a:p>
            <a:pPr marL="0" indent="0">
              <a:buNone/>
            </a:pPr>
            <a:r>
              <a:rPr lang="en-US" sz="3500" b="1" dirty="0" smtClean="0"/>
              <a:t>2. In </a:t>
            </a:r>
            <a:r>
              <a:rPr lang="en-US" sz="3500" b="1" dirty="0"/>
              <a:t>the second stanza, the speaker compares the wagon of shoes with a wedding, saying the shoes </a:t>
            </a:r>
            <a:r>
              <a:rPr lang="en-US" sz="3500" b="1" dirty="0" smtClean="0"/>
              <a:t>are like </a:t>
            </a:r>
            <a:r>
              <a:rPr lang="en-US" sz="3500" b="1" dirty="0"/>
              <a:t>people in a dance. What other activities does the speaker imagine the shoes participating in</a:t>
            </a:r>
            <a:r>
              <a:rPr lang="en-US" sz="3500" b="1" dirty="0" smtClean="0"/>
              <a:t>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19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4199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199057"/>
            <a:ext cx="8229600" cy="259885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3</a:t>
            </a:r>
            <a:r>
              <a:rPr lang="en-US" b="1" dirty="0" smtClean="0"/>
              <a:t>. </a:t>
            </a:r>
            <a:r>
              <a:rPr lang="en-US" b="1" dirty="0"/>
              <a:t>Why do you think the speaker describes the shoes as “throbbing” in the first stanza</a:t>
            </a:r>
            <a:r>
              <a:rPr lang="en-US" b="1" dirty="0" smtClean="0"/>
              <a:t>?</a:t>
            </a:r>
          </a:p>
          <a:p>
            <a:pPr marL="0" indent="0">
              <a:buNone/>
            </a:pPr>
            <a:r>
              <a:rPr lang="en-US" b="1" dirty="0" smtClean="0"/>
              <a:t>4. Why </a:t>
            </a:r>
            <a:r>
              <a:rPr lang="en-US" b="1" dirty="0"/>
              <a:t>do you think </a:t>
            </a:r>
            <a:r>
              <a:rPr lang="en-US" b="1" dirty="0" err="1"/>
              <a:t>Sutzkever</a:t>
            </a:r>
            <a:r>
              <a:rPr lang="en-US" b="1" dirty="0"/>
              <a:t> chose to use so many </a:t>
            </a:r>
            <a:r>
              <a:rPr lang="en-US" b="1" dirty="0" smtClean="0"/>
              <a:t>words </a:t>
            </a:r>
            <a:r>
              <a:rPr lang="en-US" b="1" dirty="0"/>
              <a:t>and images of life and celebration</a:t>
            </a:r>
            <a:r>
              <a:rPr lang="en-US" b="1" dirty="0" smtClean="0"/>
              <a:t>?</a:t>
            </a:r>
          </a:p>
          <a:p>
            <a:pPr marL="0" indent="0">
              <a:buNone/>
            </a:pPr>
            <a:r>
              <a:rPr lang="en-US" b="1" dirty="0" smtClean="0"/>
              <a:t>5.List </a:t>
            </a:r>
            <a:r>
              <a:rPr lang="en-US" b="1" dirty="0"/>
              <a:t>the questions that the speaker asks in the poem.</a:t>
            </a:r>
          </a:p>
        </p:txBody>
      </p:sp>
    </p:spTree>
    <p:extLst>
      <p:ext uri="{BB962C8B-B14F-4D97-AF65-F5344CB8AC3E}">
        <p14:creationId xmlns:p14="http://schemas.microsoft.com/office/powerpoint/2010/main" val="353762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3505200" cy="6858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6</a:t>
            </a:r>
            <a:r>
              <a:rPr lang="en-US" b="1" dirty="0" smtClean="0"/>
              <a:t>. </a:t>
            </a:r>
            <a:r>
              <a:rPr lang="en-US" b="1" dirty="0"/>
              <a:t>How do these questions affect the reader? What mood do they create</a:t>
            </a:r>
            <a:r>
              <a:rPr lang="en-US" b="1" dirty="0" smtClean="0"/>
              <a:t>?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7.</a:t>
            </a:r>
            <a:r>
              <a:rPr lang="en-US" b="1" dirty="0"/>
              <a:t> </a:t>
            </a:r>
            <a:r>
              <a:rPr lang="en-US" b="1" dirty="0" smtClean="0"/>
              <a:t>What </a:t>
            </a:r>
            <a:r>
              <a:rPr lang="en-US" b="1" dirty="0"/>
              <a:t>can you infer happened to the speaker’s mother from the lines, “Mid clogs and </a:t>
            </a:r>
            <a:r>
              <a:rPr lang="en-US" b="1" dirty="0" smtClean="0"/>
              <a:t>children’s sandals</a:t>
            </a:r>
            <a:r>
              <a:rPr lang="en-US" b="1" dirty="0"/>
              <a:t>,/My Mama’s shoes I see!”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-50178"/>
            <a:ext cx="5638800" cy="6908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90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785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76200"/>
            <a:ext cx="9157855" cy="6781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8</a:t>
            </a:r>
            <a:r>
              <a:rPr lang="en-US" b="1" dirty="0" smtClean="0"/>
              <a:t>. </a:t>
            </a:r>
            <a:r>
              <a:rPr lang="en-US" b="1" dirty="0"/>
              <a:t>In the refrain, the speaker says, “The shoes tap with no malice.” Why do you think he </a:t>
            </a:r>
            <a:r>
              <a:rPr lang="en-US" b="1" dirty="0" smtClean="0"/>
              <a:t>described the shoes </a:t>
            </a:r>
            <a:r>
              <a:rPr lang="en-US" b="1" dirty="0"/>
              <a:t>this way</a:t>
            </a:r>
            <a:r>
              <a:rPr lang="en-US" b="1" dirty="0" smtClean="0"/>
              <a:t>?</a:t>
            </a:r>
          </a:p>
          <a:p>
            <a:pPr marL="0" indent="0">
              <a:buNone/>
            </a:pPr>
            <a:r>
              <a:rPr lang="en-US" b="1" dirty="0" smtClean="0"/>
              <a:t> 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 algn="r">
              <a:buNone/>
            </a:pPr>
            <a:r>
              <a:rPr lang="en-US" b="1" dirty="0"/>
              <a:t>9</a:t>
            </a:r>
            <a:r>
              <a:rPr lang="en-US" b="1" dirty="0" smtClean="0"/>
              <a:t>. </a:t>
            </a:r>
            <a:r>
              <a:rPr lang="en-US" b="1" dirty="0"/>
              <a:t>Referring to his experiences during the Holocaust, </a:t>
            </a:r>
            <a:r>
              <a:rPr lang="en-US" b="1" dirty="0" err="1"/>
              <a:t>Sutzkever</a:t>
            </a:r>
            <a:r>
              <a:rPr lang="en-US" b="1" dirty="0"/>
              <a:t> said, “As long as I was </a:t>
            </a:r>
            <a:r>
              <a:rPr lang="en-US" b="1" dirty="0" smtClean="0"/>
              <a:t>writing, I </a:t>
            </a:r>
            <a:r>
              <a:rPr lang="en-US" b="1" dirty="0"/>
              <a:t>would have a weapon against death.” What do you think he meant by this?</a:t>
            </a:r>
          </a:p>
        </p:txBody>
      </p:sp>
    </p:spTree>
    <p:extLst>
      <p:ext uri="{BB962C8B-B14F-4D97-AF65-F5344CB8AC3E}">
        <p14:creationId xmlns:p14="http://schemas.microsoft.com/office/powerpoint/2010/main" val="116750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1607923"/>
            <a:ext cx="3048000" cy="1143000"/>
          </a:xfrm>
        </p:spPr>
        <p:txBody>
          <a:bodyPr>
            <a:normAutofit/>
          </a:bodyPr>
          <a:lstStyle/>
          <a:p>
            <a:pPr algn="r"/>
            <a:r>
              <a:rPr lang="en-US" sz="6600" b="1" dirty="0" smtClean="0"/>
              <a:t>Exit Slip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30246"/>
            <a:ext cx="9150927" cy="272775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 smtClean="0"/>
              <a:t>Compare each: </a:t>
            </a:r>
            <a:r>
              <a:rPr lang="en-US" sz="3600" i="1" dirty="0" smtClean="0"/>
              <a:t>Anne Frank, </a:t>
            </a:r>
            <a:r>
              <a:rPr lang="en-US" sz="3600" i="1" dirty="0" err="1" smtClean="0"/>
              <a:t>Gerda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Weisemann</a:t>
            </a:r>
            <a:r>
              <a:rPr lang="en-US" sz="3600" i="1" dirty="0" smtClean="0"/>
              <a:t>, Fighting Hitler</a:t>
            </a:r>
            <a:r>
              <a:rPr lang="en-US" sz="3600" dirty="0" smtClean="0"/>
              <a:t>, </a:t>
            </a:r>
            <a:r>
              <a:rPr lang="en-US" sz="3600" i="1" dirty="0" smtClean="0"/>
              <a:t>A Wagon of Shoes</a:t>
            </a:r>
            <a:r>
              <a:rPr lang="en-US" sz="3600" dirty="0" smtClean="0"/>
              <a:t>, the video, and discussion; which impacted you the most, and which text structure did you like the most/least?  </a:t>
            </a:r>
            <a:r>
              <a:rPr lang="en-US" sz="3600" b="1" dirty="0" smtClean="0"/>
              <a:t>Write 1 full page.</a:t>
            </a:r>
            <a:endParaRPr lang="en-US" sz="36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4800600" cy="3901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102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1558</TotalTime>
  <Words>301</Words>
  <Application>Microsoft Office PowerPoint</Application>
  <PresentationFormat>On-screen Show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Bellwork: How did you personally identify with Ben Kamm while reading Fighting Hitler? Use specific examples from the text.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Exit Slip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WATSON,JIMMI</dc:creator>
  <cp:lastModifiedBy>Watson, Jimmi L</cp:lastModifiedBy>
  <cp:revision>8</cp:revision>
  <cp:lastPrinted>2013-01-28T15:15:35Z</cp:lastPrinted>
  <dcterms:created xsi:type="dcterms:W3CDTF">2013-01-28T14:41:24Z</dcterms:created>
  <dcterms:modified xsi:type="dcterms:W3CDTF">2014-09-25T12:19:37Z</dcterms:modified>
</cp:coreProperties>
</file>